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16"/>
  </p:notesMasterIdLst>
  <p:sldIdLst>
    <p:sldId id="256" r:id="rId2"/>
    <p:sldId id="257" r:id="rId3"/>
    <p:sldId id="258" r:id="rId4"/>
    <p:sldId id="280" r:id="rId5"/>
    <p:sldId id="281" r:id="rId6"/>
    <p:sldId id="259" r:id="rId7"/>
    <p:sldId id="260" r:id="rId8"/>
    <p:sldId id="261" r:id="rId9"/>
    <p:sldId id="276" r:id="rId10"/>
    <p:sldId id="274" r:id="rId11"/>
    <p:sldId id="279" r:id="rId12"/>
    <p:sldId id="278" r:id="rId13"/>
    <p:sldId id="267" r:id="rId14"/>
    <p:sldId id="269" r:id="rId15"/>
  </p:sldIdLst>
  <p:sldSz cx="9144000" cy="5143500" type="screen16x9"/>
  <p:notesSz cx="6858000" cy="9144000"/>
  <p:embeddedFontLst>
    <p:embeddedFont>
      <p:font typeface="Average" panose="020B0604020202020204" charset="0"/>
      <p:regular r:id="rId17"/>
    </p:embeddedFont>
    <p:embeddedFont>
      <p:font typeface="Impact" panose="020B0806030902050204" pitchFamily="34" charset="0"/>
      <p:regular r:id="rId18"/>
    </p:embeddedFont>
    <p:embeddedFont>
      <p:font typeface="Lato" panose="020F0502020204030203" pitchFamily="34" charset="0"/>
      <p:regular r:id="rId19"/>
      <p:bold r:id="rId20"/>
      <p:italic r:id="rId21"/>
      <p:boldItalic r:id="rId22"/>
    </p:embeddedFont>
    <p:embeddedFont>
      <p:font typeface="Microsoft Sans Serif" panose="020B0604020202020204" pitchFamily="34" charset="0"/>
      <p:regular r:id="rId23"/>
    </p:embeddedFont>
    <p:embeddedFont>
      <p:font typeface="Montserrat" panose="02000505000000020004" pitchFamily="2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560" autoAdjust="0"/>
  </p:normalViewPr>
  <p:slideViewPr>
    <p:cSldViewPr snapToGrid="0">
      <p:cViewPr varScale="1">
        <p:scale>
          <a:sx n="95" d="100"/>
          <a:sy n="95" d="100"/>
        </p:scale>
        <p:origin x="1090" y="-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326594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f87997393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f87997393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1381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524568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524568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f87997393_0_1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1f87997393_0_1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05248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1f87997393_0_1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1f87997393_0_1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0603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f87997393_0_7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f87997393_0_7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5732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74e910c3c8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74e910c3c8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2090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>
          <a:extLst>
            <a:ext uri="{FF2B5EF4-FFF2-40B4-BE49-F238E27FC236}">
              <a16:creationId xmlns:a16="http://schemas.microsoft.com/office/drawing/2014/main" id="{FC7E9AF3-2568-5CEC-0143-875CE2508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74e910c3c8_0_4:notes">
            <a:extLst>
              <a:ext uri="{FF2B5EF4-FFF2-40B4-BE49-F238E27FC236}">
                <a16:creationId xmlns:a16="http://schemas.microsoft.com/office/drawing/2014/main" id="{2EC45DE1-9EE9-1FBE-2651-1CAAF7B61B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74e910c3c8_0_4:notes">
            <a:extLst>
              <a:ext uri="{FF2B5EF4-FFF2-40B4-BE49-F238E27FC236}">
                <a16:creationId xmlns:a16="http://schemas.microsoft.com/office/drawing/2014/main" id="{1C66A6D8-F317-BF62-2381-DD975922EF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7788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>
          <a:extLst>
            <a:ext uri="{FF2B5EF4-FFF2-40B4-BE49-F238E27FC236}">
              <a16:creationId xmlns:a16="http://schemas.microsoft.com/office/drawing/2014/main" id="{82C9739B-3903-62B8-A754-C37031A9C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74e910c3c8_0_4:notes">
            <a:extLst>
              <a:ext uri="{FF2B5EF4-FFF2-40B4-BE49-F238E27FC236}">
                <a16:creationId xmlns:a16="http://schemas.microsoft.com/office/drawing/2014/main" id="{2BB962CF-FC3D-57CE-6A15-F784A30892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74e910c3c8_0_4:notes">
            <a:extLst>
              <a:ext uri="{FF2B5EF4-FFF2-40B4-BE49-F238E27FC236}">
                <a16:creationId xmlns:a16="http://schemas.microsoft.com/office/drawing/2014/main" id="{3F8FE0AD-3115-11AE-36DB-40C2EB1CAD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5546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4344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74e910c3c8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74e910c3c8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6246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f87997393_0_8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f87997393_0_8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1676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f87997393_0_8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f87997393_0_8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6602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offset_comp_406605.jpg"/>
          <p:cNvPicPr preferRelativeResize="0"/>
          <p:nvPr/>
        </p:nvPicPr>
        <p:blipFill rotWithShape="1">
          <a:blip r:embed="rId2">
            <a:alphaModFix amt="66000"/>
          </a:blip>
          <a:srcRect l="20991" t="2690" r="40112" b="39565"/>
          <a:stretch/>
        </p:blipFill>
        <p:spPr>
          <a:xfrm>
            <a:off x="0" y="0"/>
            <a:ext cx="5157900" cy="51435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1" name="Google Shape;11;p2" descr="offset_comp_342327_edtied.jpg"/>
          <p:cNvPicPr preferRelativeResize="0"/>
          <p:nvPr/>
        </p:nvPicPr>
        <p:blipFill rotWithShape="1">
          <a:blip r:embed="rId3">
            <a:alphaModFix amt="31000"/>
          </a:blip>
          <a:srcRect l="14009" t="35833" r="43289" b="11297"/>
          <a:stretch/>
        </p:blipFill>
        <p:spPr>
          <a:xfrm rot="10800000">
            <a:off x="6976800" y="-25"/>
            <a:ext cx="2167200" cy="2012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" name="Google Shape;15;p2"/>
          <p:cNvSpPr/>
          <p:nvPr/>
        </p:nvSpPr>
        <p:spPr>
          <a:xfrm rot="-5400000">
            <a:off x="5846" y="-4836"/>
            <a:ext cx="2291400" cy="2300100"/>
          </a:xfrm>
          <a:prstGeom prst="diagStrip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flipH="1">
            <a:off x="652821" y="576768"/>
            <a:ext cx="2300100" cy="2291400"/>
          </a:xfrm>
          <a:prstGeom prst="diagStripe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">
            <a:hlinkClick r:id="rId2" action="ppaction://hlinksldjump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2">
            <a:hlinkClick r:id="rId2" action="ppaction://hlinksldjump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2">
            <a:hlinkClick r:id="rId2" action="ppaction://hlinksldjump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2">
            <a:hlinkClick r:id="rId2" action="ppaction://hlinksldjump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" name="Google Shape;166;p12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67" name="Google Shape;167;p12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2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" name="Google Shape;169;p12"/>
          <p:cNvSpPr txBox="1">
            <a:spLocks noGrp="1"/>
          </p:cNvSpPr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12"/>
          <p:cNvSpPr txBox="1">
            <a:spLocks noGrp="1"/>
          </p:cNvSpPr>
          <p:nvPr>
            <p:ph type="subTitle" idx="1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171" name="Google Shape;171;p12"/>
          <p:cNvSpPr txBox="1">
            <a:spLocks noGrp="1"/>
          </p:cNvSpPr>
          <p:nvPr>
            <p:ph type="body" idx="2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72" name="Google Shape;17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13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75" name="Google Shape;175;p13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3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13"/>
          <p:cNvSpPr txBox="1">
            <a:spLocks noGrp="1"/>
          </p:cNvSpPr>
          <p:nvPr>
            <p:ph type="body" idx="1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78" name="Google Shape;178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9" name="Google Shape;179;p13">
            <a:hlinkClick r:id="rId2" action="ppaction://hlinksldjump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3">
            <a:hlinkClick r:id="rId2" action="ppaction://hlinksldjump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3">
            <a:hlinkClick r:id="rId2" action="ppaction://hlinksldjump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3">
            <a:hlinkClick r:id="rId2" action="ppaction://hlinksldjump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1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85" name="Google Shape;185;p1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" name="Google Shape;203;p14"/>
          <p:cNvSpPr txBox="1">
            <a:spLocks noGrp="1"/>
          </p:cNvSpPr>
          <p:nvPr>
            <p:ph type="title" hasCustomPrompt="1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04" name="Google Shape;204;p14"/>
          <p:cNvSpPr txBox="1">
            <a:spLocks noGrp="1"/>
          </p:cNvSpPr>
          <p:nvPr>
            <p:ph type="body" idx="1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6" name="Google Shape;206;p14">
            <a:hlinkClick r:id="rId2" action="ppaction://hlinksldjump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4">
            <a:hlinkClick r:id="rId2" action="ppaction://hlinksldjump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4">
            <a:hlinkClick r:id="rId2" action="ppaction://hlinksldjump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4">
            <a:hlinkClick r:id="rId2" action="ppaction://hlinksldjump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_alt3">
  <p:cSld name="TITLE_AND_BODY_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16" descr="offset_comp_343059.jpg"/>
          <p:cNvPicPr preferRelativeResize="0"/>
          <p:nvPr/>
        </p:nvPicPr>
        <p:blipFill rotWithShape="1">
          <a:blip r:embed="rId2">
            <a:alphaModFix amt="80000"/>
          </a:blip>
          <a:srcRect l="30474" t="11955" r="30474" b="25870"/>
          <a:stretch/>
        </p:blipFill>
        <p:spPr>
          <a:xfrm rot="-5400000">
            <a:off x="113630" y="-105700"/>
            <a:ext cx="5142300" cy="5364300"/>
          </a:xfrm>
          <a:prstGeom prst="diagStripe">
            <a:avLst>
              <a:gd name="adj" fmla="val 50343"/>
            </a:avLst>
          </a:prstGeom>
          <a:noFill/>
          <a:ln>
            <a:noFill/>
          </a:ln>
        </p:spPr>
      </p:pic>
      <p:sp>
        <p:nvSpPr>
          <p:cNvPr id="214" name="Google Shape;214;p1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5" name="Google Shape;215;p16"/>
          <p:cNvSpPr txBox="1">
            <a:spLocks noGrp="1"/>
          </p:cNvSpPr>
          <p:nvPr>
            <p:ph type="body" idx="1"/>
          </p:nvPr>
        </p:nvSpPr>
        <p:spPr>
          <a:xfrm>
            <a:off x="4018025" y="1567550"/>
            <a:ext cx="4318500" cy="176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>
                <a:solidFill>
                  <a:schemeClr val="dk2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6" name="Google Shape;216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7" name="Google Shape;217;p16">
            <a:hlinkClick r:id="rId3" action="ppaction://hlinksldjump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6">
            <a:hlinkClick r:id="rId3" action="ppaction://hlinksldjump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6">
            <a:hlinkClick r:id="rId3" action="ppaction://hlinksldjump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6">
            <a:hlinkClick r:id="rId3" action="ppaction://hlinksldjump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21;p1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222" name="Google Shape;222;p1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9" name="Google Shape;19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37;p3"/>
          <p:cNvSpPr txBox="1">
            <a:spLocks noGrp="1"/>
          </p:cNvSpPr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9" name="Google Shape;39;p3">
            <a:hlinkClick r:id="rId2" action="ppaction://hlinksldjump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>
            <a:hlinkClick r:id="rId2" action="ppaction://hlinksldjump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>
            <a:hlinkClick r:id="rId2" action="ppaction://hlinksldjump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>
            <a:hlinkClick r:id="rId2" action="ppaction://hlinksldjump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C">
  <p:cSld name="SECTION_HEADER_1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45" name="Google Shape;45;p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6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">
            <a:hlinkClick r:id="rId2" action="ppaction://hlinksldjump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5">
            <a:hlinkClick r:id="rId2" action="ppaction://hlinksldjump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5">
            <a:hlinkClick r:id="rId2" action="ppaction://hlinksldjump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5">
            <a:hlinkClick r:id="rId2" action="ppaction://hlinksldjump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" name="Google Shape;70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71" name="Google Shape;71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Google Shape;73;p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_alt1">
  <p:cSld name="TITLE_AND_BODY_2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>
            <a:spLocks noGrp="1"/>
          </p:cNvSpPr>
          <p:nvPr>
            <p:ph type="title"/>
          </p:nvPr>
        </p:nvSpPr>
        <p:spPr>
          <a:xfrm>
            <a:off x="361071" y="1924852"/>
            <a:ext cx="2304900" cy="17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6"/>
          <p:cNvSpPr/>
          <p:nvPr/>
        </p:nvSpPr>
        <p:spPr>
          <a:xfrm>
            <a:off x="4564200" y="0"/>
            <a:ext cx="4579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6"/>
          <p:cNvSpPr txBox="1">
            <a:spLocks noGrp="1"/>
          </p:cNvSpPr>
          <p:nvPr>
            <p:ph type="body" idx="1"/>
          </p:nvPr>
        </p:nvSpPr>
        <p:spPr>
          <a:xfrm>
            <a:off x="6451271" y="1924850"/>
            <a:ext cx="2304900" cy="17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6">
            <a:hlinkClick r:id="rId2" action="ppaction://hlinksldjump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6">
            <a:hlinkClick r:id="rId2" action="ppaction://hlinksldjump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6">
            <a:hlinkClick r:id="rId2" action="ppaction://hlinksldjump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6">
            <a:hlinkClick r:id="rId2" action="ppaction://hlinksldjump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" name="Google Shape;84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85" name="Google Shape;85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Google Shape;87;p6"/>
          <p:cNvSpPr txBox="1">
            <a:spLocks noGrp="1"/>
          </p:cNvSpPr>
          <p:nvPr>
            <p:ph type="title" idx="2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8" name="Google Shape;8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">
            <a:hlinkClick r:id="rId2" action="ppaction://hlinksldjump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8">
            <a:hlinkClick r:id="rId2" action="ppaction://hlinksldjump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8">
            <a:hlinkClick r:id="rId2" action="ppaction://hlinksldjump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8">
            <a:hlinkClick r:id="rId2" action="ppaction://hlinksldjump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8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08" name="Google Shape;108;p8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8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" name="Google Shape;110;p8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1" name="Google Shape;111;p8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2" name="Google Shape;112;p8"/>
          <p:cNvSpPr txBox="1">
            <a:spLocks noGrp="1"/>
          </p:cNvSpPr>
          <p:nvPr>
            <p:ph type="body" idx="2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">
            <a:hlinkClick r:id="rId2" action="ppaction://hlinksldjump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9">
            <a:hlinkClick r:id="rId2" action="ppaction://hlinksldjump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9">
            <a:hlinkClick r:id="rId2" action="ppaction://hlinksldjump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9">
            <a:hlinkClick r:id="rId2" action="ppaction://hlinksldjump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119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20" name="Google Shape;120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" name="Google Shape;122;p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3" name="Google Shape;123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0">
            <a:hlinkClick r:id="rId2" action="ppaction://hlinksldjump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0">
            <a:hlinkClick r:id="rId2" action="ppaction://hlinksldjump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0">
            <a:hlinkClick r:id="rId2" action="ppaction://hlinksldjump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0">
            <a:hlinkClick r:id="rId2" action="ppaction://hlinksldjump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" name="Google Shape;129;p10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30" name="Google Shape;130;p10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0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" name="Google Shape;132;p10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3" name="Google Shape;133;p10"/>
          <p:cNvSpPr txBox="1">
            <a:spLocks noGrp="1"/>
          </p:cNvSpPr>
          <p:nvPr>
            <p:ph type="body" idx="1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>
            <a:hlinkClick r:id="rId2" action="ppaction://hlinksldjump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1">
            <a:hlinkClick r:id="rId2" action="ppaction://hlinksldjump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1">
            <a:hlinkClick r:id="rId2" action="ppaction://hlinksldjump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1">
            <a:hlinkClick r:id="rId2" action="ppaction://hlinksldjump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" name="Google Shape;140;p11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141" name="Google Shape;141;p11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1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1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1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1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1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1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1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1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1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1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1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1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1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1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1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1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1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9" name="Google Shape;159;p11"/>
          <p:cNvSpPr txBox="1">
            <a:spLocks noGrp="1"/>
          </p:cNvSpPr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focus">
    <p:bg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7"/>
          <p:cNvSpPr txBox="1">
            <a:spLocks noGrp="1"/>
          </p:cNvSpPr>
          <p:nvPr>
            <p:ph type="ctrTitle"/>
          </p:nvPr>
        </p:nvSpPr>
        <p:spPr>
          <a:xfrm>
            <a:off x="344850" y="1660919"/>
            <a:ext cx="8454300" cy="14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tx1"/>
                </a:solidFill>
              </a:rPr>
              <a:t>PROFIL</a:t>
            </a:r>
            <a:endParaRPr b="1" dirty="0">
              <a:solidFill>
                <a:schemeClr val="tx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 dirty="0">
                <a:solidFill>
                  <a:schemeClr val="tx1"/>
                </a:solidFill>
              </a:rPr>
              <a:t>PT BPR BANK TEGAL PERSERODA</a:t>
            </a:r>
            <a:endParaRPr sz="3000" b="1" dirty="0">
              <a:solidFill>
                <a:schemeClr val="tx1"/>
              </a:solidFill>
            </a:endParaRPr>
          </a:p>
        </p:txBody>
      </p:sp>
      <p:sp>
        <p:nvSpPr>
          <p:cNvPr id="229" name="Google Shape;229;p17"/>
          <p:cNvSpPr txBox="1">
            <a:spLocks noGrp="1"/>
          </p:cNvSpPr>
          <p:nvPr>
            <p:ph type="subTitle" idx="1"/>
          </p:nvPr>
        </p:nvSpPr>
        <p:spPr>
          <a:xfrm>
            <a:off x="2701697" y="2901569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dirty="0">
                <a:solidFill>
                  <a:schemeClr val="tx1"/>
                </a:solidFill>
              </a:rPr>
              <a:t>Jl.  A  Yani No. 11  </a:t>
            </a:r>
            <a:r>
              <a:rPr lang="en-GB" dirty="0" err="1">
                <a:solidFill>
                  <a:schemeClr val="tx1"/>
                </a:solidFill>
              </a:rPr>
              <a:t>Slawi</a:t>
            </a:r>
            <a:r>
              <a:rPr lang="en-GB" dirty="0">
                <a:solidFill>
                  <a:schemeClr val="tx1"/>
                </a:solidFill>
              </a:rPr>
              <a:t>. Telp (0283) 491570</a:t>
            </a:r>
            <a:endParaRPr dirty="0">
              <a:solidFill>
                <a:schemeClr val="tx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2D4823F-40E2-5E40-C3AF-0F63D712D749}"/>
              </a:ext>
            </a:extLst>
          </p:cNvPr>
          <p:cNvGrpSpPr/>
          <p:nvPr/>
        </p:nvGrpSpPr>
        <p:grpSpPr>
          <a:xfrm>
            <a:off x="-1" y="0"/>
            <a:ext cx="9400674" cy="5301573"/>
            <a:chOff x="-1" y="0"/>
            <a:chExt cx="9400674" cy="53015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8371569-A033-B79B-A1D2-221E5C6F9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-270" r="36464" b="87833"/>
            <a:stretch>
              <a:fillRect/>
            </a:stretch>
          </p:blipFill>
          <p:spPr>
            <a:xfrm>
              <a:off x="-1" y="0"/>
              <a:ext cx="3408947" cy="83418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B9A7A94-A37B-19A8-5A74-5EF86E8D0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86658" r="40773" b="-1217"/>
            <a:stretch>
              <a:fillRect/>
            </a:stretch>
          </p:blipFill>
          <p:spPr>
            <a:xfrm>
              <a:off x="0" y="4069164"/>
              <a:ext cx="4010526" cy="123240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5D40B05-FBE4-375E-7E1B-66370DB4F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8318" t="91517" r="-3556"/>
            <a:stretch>
              <a:fillRect/>
            </a:stretch>
          </p:blipFill>
          <p:spPr>
            <a:xfrm>
              <a:off x="6248400" y="4404554"/>
              <a:ext cx="3152273" cy="73894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6138" y="511215"/>
            <a:ext cx="6831724" cy="748091"/>
          </a:xfrm>
        </p:spPr>
        <p:txBody>
          <a:bodyPr/>
          <a:lstStyle/>
          <a:p>
            <a:r>
              <a:rPr lang="id-ID" sz="1800" dirty="0">
                <a:solidFill>
                  <a:schemeClr val="tx1"/>
                </a:solidFill>
                <a:latin typeface="Montserrat" panose="02000505000000020004" pitchFamily="2" charset="0"/>
                <a:cs typeface="Narkisim" panose="020E0502050101010101" pitchFamily="34" charset="-79"/>
              </a:rPr>
              <a:t> </a:t>
            </a:r>
            <a:r>
              <a:rPr lang="id-ID" sz="1800" b="1" dirty="0">
                <a:solidFill>
                  <a:schemeClr val="tx1"/>
                </a:solidFill>
                <a:latin typeface="Montserrat" panose="02000505000000020004" pitchFamily="2" charset="0"/>
                <a:cs typeface="Narkisim" panose="020E0502050101010101" pitchFamily="34" charset="-79"/>
              </a:rPr>
              <a:t>PERKEMBANGAN LAPORAN KEUANGAN PERUSAHAAN</a:t>
            </a:r>
            <a:endParaRPr lang="en-US" sz="1800" b="1" dirty="0">
              <a:solidFill>
                <a:schemeClr val="tx1"/>
              </a:solidFill>
              <a:latin typeface="Montserrat" panose="02000505000000020004" pitchFamily="2" charset="0"/>
              <a:cs typeface="Narkisim" panose="020E0502050101010101" pitchFamily="34" charset="-79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73289"/>
              </p:ext>
            </p:extLst>
          </p:nvPr>
        </p:nvGraphicFramePr>
        <p:xfrm>
          <a:off x="1034327" y="938733"/>
          <a:ext cx="6953535" cy="35555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64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16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20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94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59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0860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1" u="none" strike="noStrike" dirty="0">
                          <a:effectLst/>
                        </a:rPr>
                        <a:t>TAHUN BUKU</a:t>
                      </a:r>
                      <a:endParaRPr lang="id-ID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1" u="none" strike="noStrike" dirty="0">
                          <a:effectLst/>
                        </a:rPr>
                        <a:t>ASSET</a:t>
                      </a:r>
                      <a:endParaRPr lang="id-ID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1" u="none" strike="noStrike" dirty="0">
                          <a:effectLst/>
                        </a:rPr>
                        <a:t>PENYALURAN DANA</a:t>
                      </a:r>
                      <a:endParaRPr lang="id-ID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1" u="none" strike="noStrike" dirty="0">
                          <a:effectLst/>
                        </a:rPr>
                        <a:t>SIMPANAN TABUNGAN</a:t>
                      </a:r>
                      <a:endParaRPr lang="id-ID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1" u="none" strike="noStrike" dirty="0">
                          <a:effectLst/>
                        </a:rPr>
                        <a:t>SIMPANAN DEPOSITO</a:t>
                      </a:r>
                      <a:endParaRPr lang="id-ID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77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000" u="none" strike="noStrike" dirty="0">
                          <a:effectLst/>
                        </a:rPr>
                        <a:t>2015</a:t>
                      </a:r>
                      <a:endParaRPr lang="id-ID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000" u="none" strike="noStrike" dirty="0">
                          <a:effectLst/>
                        </a:rPr>
                        <a:t>      49.018.203 </a:t>
                      </a:r>
                      <a:endParaRPr lang="id-ID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000" u="none" strike="noStrike">
                          <a:effectLst/>
                        </a:rPr>
                        <a:t>         41.207.994 </a:t>
                      </a:r>
                      <a:endParaRPr lang="id-ID" sz="10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000" u="none" strike="noStrike" dirty="0">
                          <a:effectLst/>
                        </a:rPr>
                        <a:t>        18.035.746 </a:t>
                      </a:r>
                      <a:endParaRPr lang="id-ID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000" u="none" strike="noStrike">
                          <a:effectLst/>
                        </a:rPr>
                        <a:t>        11.595.115 </a:t>
                      </a:r>
                      <a:endParaRPr lang="id-ID" sz="10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77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000" u="none" strike="noStrike" dirty="0">
                          <a:effectLst/>
                        </a:rPr>
                        <a:t>2016</a:t>
                      </a:r>
                      <a:endParaRPr lang="id-ID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000" u="none" strike="noStrike" dirty="0">
                          <a:effectLst/>
                        </a:rPr>
                        <a:t>      52.766.020 </a:t>
                      </a:r>
                      <a:endParaRPr lang="id-ID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000" u="none" strike="noStrike" dirty="0">
                          <a:effectLst/>
                        </a:rPr>
                        <a:t>         42.552.917 </a:t>
                      </a:r>
                      <a:endParaRPr lang="id-ID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000" u="none" strike="noStrike">
                          <a:effectLst/>
                        </a:rPr>
                        <a:t>        22.118.699 </a:t>
                      </a:r>
                      <a:endParaRPr lang="id-ID" sz="10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000" u="none" strike="noStrike">
                          <a:effectLst/>
                        </a:rPr>
                        <a:t>        12.721.500 </a:t>
                      </a:r>
                      <a:endParaRPr lang="id-ID" sz="10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240">
                <a:tc>
                  <a:txBody>
                    <a:bodyPr/>
                    <a:lstStyle/>
                    <a:p>
                      <a:pPr algn="ctr" fontAlgn="b"/>
                      <a:r>
                        <a:rPr lang="id-ID" sz="1000" u="none" strike="noStrike">
                          <a:effectLst/>
                        </a:rPr>
                        <a:t>2017</a:t>
                      </a:r>
                      <a:endParaRPr lang="id-ID" sz="10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000" u="none" strike="noStrike">
                          <a:effectLst/>
                        </a:rPr>
                        <a:t>      58.887.273 </a:t>
                      </a:r>
                      <a:endParaRPr lang="id-ID" sz="10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000" u="none" strike="noStrike" dirty="0">
                          <a:effectLst/>
                        </a:rPr>
                        <a:t>         45.626.231 </a:t>
                      </a:r>
                      <a:endParaRPr lang="id-ID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000" u="none" strike="noStrike" dirty="0">
                          <a:effectLst/>
                        </a:rPr>
                        <a:t>        24.196.575 </a:t>
                      </a:r>
                      <a:endParaRPr lang="id-ID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000" u="none" strike="noStrike">
                          <a:effectLst/>
                        </a:rPr>
                        <a:t>        16.219.000 </a:t>
                      </a:r>
                      <a:endParaRPr lang="id-ID" sz="10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7240">
                <a:tc>
                  <a:txBody>
                    <a:bodyPr/>
                    <a:lstStyle/>
                    <a:p>
                      <a:pPr algn="ctr" fontAlgn="b"/>
                      <a:r>
                        <a:rPr lang="id-ID" sz="1000" u="none" strike="noStrike">
                          <a:effectLst/>
                        </a:rPr>
                        <a:t>2018</a:t>
                      </a:r>
                      <a:endParaRPr lang="id-ID" sz="10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000" u="none" strike="noStrike">
                          <a:effectLst/>
                        </a:rPr>
                        <a:t>      69.869.427 </a:t>
                      </a:r>
                      <a:endParaRPr lang="id-ID" sz="10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000" u="none" strike="noStrike" dirty="0">
                          <a:effectLst/>
                        </a:rPr>
                        <a:t>         52.509.104 </a:t>
                      </a:r>
                      <a:endParaRPr lang="id-ID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000" u="none" strike="noStrike" dirty="0">
                          <a:effectLst/>
                        </a:rPr>
                        <a:t>        32.806.520 </a:t>
                      </a:r>
                      <a:endParaRPr lang="id-ID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000" u="none" strike="noStrike">
                          <a:effectLst/>
                        </a:rPr>
                        <a:t>        17.406.583 </a:t>
                      </a:r>
                      <a:endParaRPr lang="id-ID" sz="10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77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000" u="none" strike="noStrike">
                          <a:effectLst/>
                        </a:rPr>
                        <a:t>2019</a:t>
                      </a:r>
                      <a:endParaRPr lang="id-ID" sz="10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000" u="none" strike="noStrike">
                          <a:effectLst/>
                        </a:rPr>
                        <a:t>      72.739.661 </a:t>
                      </a:r>
                      <a:endParaRPr lang="id-ID" sz="10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000" u="none" strike="noStrike">
                          <a:effectLst/>
                        </a:rPr>
                        <a:t>         62.022.311 </a:t>
                      </a:r>
                      <a:endParaRPr lang="id-ID" sz="10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000" u="none" strike="noStrike" dirty="0">
                          <a:effectLst/>
                        </a:rPr>
                        <a:t>        29.064.363 </a:t>
                      </a:r>
                      <a:endParaRPr lang="id-ID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000" u="none" strike="noStrike" dirty="0">
                          <a:effectLst/>
                        </a:rPr>
                        <a:t>        17.114.900 </a:t>
                      </a:r>
                      <a:endParaRPr lang="id-ID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377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000" u="none" strike="noStrike">
                          <a:effectLst/>
                        </a:rPr>
                        <a:t>2020</a:t>
                      </a:r>
                      <a:endParaRPr lang="id-ID" sz="10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000" u="none" strike="noStrike">
                          <a:effectLst/>
                        </a:rPr>
                        <a:t>      94.616.950 </a:t>
                      </a:r>
                      <a:endParaRPr lang="id-ID" sz="10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000" u="none" strike="noStrike" dirty="0">
                          <a:effectLst/>
                        </a:rPr>
                        <a:t>         68.381.290 </a:t>
                      </a:r>
                      <a:endParaRPr lang="id-ID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000" u="none" strike="noStrike" dirty="0">
                          <a:effectLst/>
                        </a:rPr>
                        <a:t>        28.989.509 </a:t>
                      </a:r>
                      <a:endParaRPr lang="id-ID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000" u="none" strike="noStrike" dirty="0">
                          <a:effectLst/>
                        </a:rPr>
                        <a:t>        25.754.650 </a:t>
                      </a:r>
                      <a:endParaRPr lang="id-ID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377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000" u="none" strike="noStrike">
                          <a:effectLst/>
                        </a:rPr>
                        <a:t>2021</a:t>
                      </a:r>
                      <a:endParaRPr lang="id-ID" sz="10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000" u="none" strike="noStrike">
                          <a:effectLst/>
                        </a:rPr>
                        <a:t>    133.507.964 </a:t>
                      </a:r>
                      <a:endParaRPr lang="id-ID" sz="10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000" u="none" strike="noStrike">
                          <a:effectLst/>
                        </a:rPr>
                        <a:t>         98.868.637 </a:t>
                      </a:r>
                      <a:endParaRPr lang="id-ID" sz="10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000" u="none" strike="noStrike" dirty="0">
                          <a:effectLst/>
                        </a:rPr>
                        <a:t>        39.648.081 </a:t>
                      </a:r>
                      <a:endParaRPr lang="id-ID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000" u="none" strike="noStrike" dirty="0">
                          <a:effectLst/>
                        </a:rPr>
                        <a:t>        42.454.065 </a:t>
                      </a:r>
                      <a:endParaRPr lang="id-ID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377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000" u="none" strike="noStrike">
                          <a:effectLst/>
                        </a:rPr>
                        <a:t>2022</a:t>
                      </a:r>
                      <a:endParaRPr lang="id-ID" sz="10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000" u="none" strike="noStrike">
                          <a:effectLst/>
                        </a:rPr>
                        <a:t>    168.544.457 </a:t>
                      </a:r>
                      <a:endParaRPr lang="id-ID" sz="10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000" u="none" strike="noStrike" dirty="0">
                          <a:effectLst/>
                        </a:rPr>
                        <a:t>       122.925.623 </a:t>
                      </a:r>
                      <a:endParaRPr lang="id-ID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000" u="none" strike="noStrike">
                          <a:effectLst/>
                        </a:rPr>
                        <a:t>        51.498.062 </a:t>
                      </a:r>
                      <a:endParaRPr lang="id-ID" sz="10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000" u="none" strike="noStrike" dirty="0">
                          <a:effectLst/>
                        </a:rPr>
                        <a:t>        51.354.040 </a:t>
                      </a:r>
                      <a:endParaRPr lang="id-ID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377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000" u="none" strike="noStrike" dirty="0">
                          <a:effectLst/>
                        </a:rPr>
                        <a:t>2023</a:t>
                      </a:r>
                      <a:endParaRPr lang="id-ID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000" u="none" strike="noStrike">
                          <a:effectLst/>
                        </a:rPr>
                        <a:t>    208.149.196 </a:t>
                      </a:r>
                      <a:endParaRPr lang="id-ID" sz="10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000" u="none" strike="noStrike">
                          <a:effectLst/>
                        </a:rPr>
                        <a:t>       167.357.392 </a:t>
                      </a:r>
                      <a:endParaRPr lang="id-ID" sz="10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000" u="none" strike="noStrike">
                          <a:effectLst/>
                        </a:rPr>
                        <a:t>        80.016.474 </a:t>
                      </a:r>
                      <a:endParaRPr lang="id-ID" sz="10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000" u="none" strike="noStrike" dirty="0">
                          <a:effectLst/>
                        </a:rPr>
                        <a:t>        55.213.247 </a:t>
                      </a:r>
                      <a:endParaRPr lang="id-ID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377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000" u="none" strike="noStrike" dirty="0">
                          <a:effectLst/>
                        </a:rPr>
                        <a:t>202</a:t>
                      </a:r>
                      <a:r>
                        <a:rPr lang="en-US" sz="1000" u="none" strike="noStrike" dirty="0">
                          <a:effectLst/>
                        </a:rPr>
                        <a:t>4</a:t>
                      </a:r>
                      <a:endParaRPr lang="id-ID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219.701.245</a:t>
                      </a:r>
                      <a:endParaRPr lang="id-ID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173.869.181</a:t>
                      </a:r>
                      <a:endParaRPr lang="id-ID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90.992.954</a:t>
                      </a:r>
                      <a:endParaRPr lang="id-ID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60.136.759</a:t>
                      </a:r>
                      <a:endParaRPr lang="id-ID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B5080BE8-52F8-D978-64F8-891A4A3D3429}"/>
              </a:ext>
            </a:extLst>
          </p:cNvPr>
          <p:cNvGrpSpPr/>
          <p:nvPr/>
        </p:nvGrpSpPr>
        <p:grpSpPr>
          <a:xfrm>
            <a:off x="-1" y="0"/>
            <a:ext cx="9400674" cy="5301573"/>
            <a:chOff x="-1" y="0"/>
            <a:chExt cx="9400674" cy="53015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AFFECE6-47DA-570F-6F81-472D431C9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-270" r="36464" b="87833"/>
            <a:stretch>
              <a:fillRect/>
            </a:stretch>
          </p:blipFill>
          <p:spPr>
            <a:xfrm>
              <a:off x="-1" y="0"/>
              <a:ext cx="3408947" cy="83418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D0E42FB-6DA5-DC16-9DE8-495B4F76A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86658" r="40773" b="-1217"/>
            <a:stretch>
              <a:fillRect/>
            </a:stretch>
          </p:blipFill>
          <p:spPr>
            <a:xfrm>
              <a:off x="0" y="4069164"/>
              <a:ext cx="4010526" cy="123240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0FE1B1D-8069-818B-30A8-F2A7F1A16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8318" t="91517" r="-3556"/>
            <a:stretch>
              <a:fillRect/>
            </a:stretch>
          </p:blipFill>
          <p:spPr>
            <a:xfrm>
              <a:off x="6248400" y="4404554"/>
              <a:ext cx="3152273" cy="7389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103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9327" y="469294"/>
            <a:ext cx="6751515" cy="634957"/>
          </a:xfrm>
        </p:spPr>
        <p:txBody>
          <a:bodyPr/>
          <a:lstStyle/>
          <a:p>
            <a:r>
              <a:rPr lang="id-ID" sz="1800" dirty="0">
                <a:solidFill>
                  <a:schemeClr val="tx1"/>
                </a:solidFill>
                <a:latin typeface="Montserrat" panose="02000505000000020004" pitchFamily="2" charset="0"/>
                <a:cs typeface="Narkisim" panose="020E0502050101010101" pitchFamily="34" charset="-79"/>
              </a:rPr>
              <a:t> </a:t>
            </a:r>
            <a:r>
              <a:rPr lang="id-ID" sz="1800" b="1" dirty="0">
                <a:solidFill>
                  <a:schemeClr val="tx1"/>
                </a:solidFill>
                <a:latin typeface="Montserrat" panose="02000505000000020004" pitchFamily="2" charset="0"/>
                <a:cs typeface="Narkisim" panose="020E0502050101010101" pitchFamily="34" charset="-79"/>
              </a:rPr>
              <a:t>PERKEMBANGAN LAPORAN KEUANGAN PERUSAHAAN</a:t>
            </a:r>
            <a:endParaRPr lang="en-US" sz="1800" b="1" dirty="0">
              <a:solidFill>
                <a:schemeClr val="tx1"/>
              </a:solidFill>
              <a:latin typeface="Montserrat" panose="02000505000000020004" pitchFamily="2" charset="0"/>
              <a:cs typeface="Narkisim" panose="020E0502050101010101" pitchFamily="34" charset="-79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427025"/>
              </p:ext>
            </p:extLst>
          </p:nvPr>
        </p:nvGraphicFramePr>
        <p:xfrm>
          <a:off x="944187" y="834188"/>
          <a:ext cx="7157076" cy="36977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5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5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11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80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56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8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31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51122">
                <a:tc>
                  <a:txBody>
                    <a:bodyPr/>
                    <a:lstStyle/>
                    <a:p>
                      <a:pPr algn="l" fontAlgn="b"/>
                      <a:endParaRPr lang="id-ID" sz="900" b="0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d-ID" sz="900" b="0" i="0" u="none" strike="noStrike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d-ID" sz="900" b="0" i="0" u="none" strike="noStrike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d-ID" sz="900" b="0" i="0" u="none" strike="noStrike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d-ID" sz="900" b="0" i="0" u="none" strike="noStrike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d-ID" sz="900" b="0" i="0" u="none" strike="noStrike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900" u="none" strike="noStrike">
                          <a:effectLst/>
                        </a:rPr>
                        <a:t>( dalam ribuan )</a:t>
                      </a:r>
                      <a:endParaRPr lang="id-ID" sz="900" b="1" i="1" u="none" strike="noStrike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628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1" u="none" strike="noStrike" dirty="0">
                          <a:effectLst/>
                        </a:rPr>
                        <a:t>Tahun Buku</a:t>
                      </a:r>
                      <a:endParaRPr lang="id-ID" sz="900" b="1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1" u="none" strike="noStrike" dirty="0">
                          <a:effectLst/>
                        </a:rPr>
                        <a:t>MODAL DASAR</a:t>
                      </a:r>
                      <a:endParaRPr lang="id-ID" sz="900" b="1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1" u="none" strike="noStrike" dirty="0">
                          <a:effectLst/>
                        </a:rPr>
                        <a:t> Penyertaan Modal</a:t>
                      </a:r>
                      <a:endParaRPr lang="id-ID" sz="900" b="1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1" u="none" strike="noStrike" dirty="0">
                          <a:effectLst/>
                        </a:rPr>
                        <a:t>MODAL DISETOR</a:t>
                      </a:r>
                      <a:endParaRPr lang="id-ID" sz="900" b="1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1" u="none" strike="noStrike" dirty="0">
                          <a:effectLst/>
                        </a:rPr>
                        <a:t>MODAL BELUM DISETOR</a:t>
                      </a:r>
                      <a:endParaRPr lang="id-ID" sz="900" b="1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1" u="none" strike="noStrike" dirty="0">
                          <a:effectLst/>
                        </a:rPr>
                        <a:t>LABA BERSIH</a:t>
                      </a:r>
                      <a:endParaRPr lang="id-ID" sz="900" b="1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900" b="1" u="none" strike="noStrike" dirty="0">
                          <a:effectLst/>
                        </a:rPr>
                        <a:t>PAD </a:t>
                      </a:r>
                      <a:endParaRPr lang="id-ID" sz="900" b="1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296"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1" u="none" strike="noStrike" dirty="0">
                          <a:effectLst/>
                        </a:rPr>
                        <a:t>2015</a:t>
                      </a:r>
                      <a:endParaRPr lang="id-ID" sz="900" b="1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u="none" strike="noStrike" dirty="0">
                          <a:effectLst/>
                        </a:rPr>
                        <a:t>      15.000.000 </a:t>
                      </a:r>
                      <a:endParaRPr lang="id-ID" sz="900" b="0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1" u="none" strike="noStrike" dirty="0">
                          <a:effectLst/>
                        </a:rPr>
                        <a:t>       4.000.000 </a:t>
                      </a:r>
                      <a:endParaRPr lang="id-ID" sz="900" b="1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u="none" strike="noStrike" dirty="0">
                          <a:effectLst/>
                        </a:rPr>
                        <a:t>           9.000.000 </a:t>
                      </a:r>
                      <a:endParaRPr lang="id-ID" sz="900" b="0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u="none" strike="noStrike" dirty="0">
                          <a:effectLst/>
                        </a:rPr>
                        <a:t>             6.000.000 </a:t>
                      </a:r>
                      <a:endParaRPr lang="id-ID" sz="900" b="0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u="none" strike="noStrike" dirty="0">
                          <a:effectLst/>
                        </a:rPr>
                        <a:t>               311.813 </a:t>
                      </a:r>
                      <a:endParaRPr lang="id-ID" sz="900" b="0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d-ID" sz="1000" u="none" strike="noStrike">
                          <a:effectLst/>
                        </a:rPr>
                        <a:t>                         171.497 </a:t>
                      </a:r>
                      <a:endParaRPr lang="id-ID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92" marR="8292" marT="829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296"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1" u="none" strike="noStrike" dirty="0">
                          <a:effectLst/>
                        </a:rPr>
                        <a:t>2016</a:t>
                      </a:r>
                      <a:endParaRPr lang="id-ID" sz="900" b="1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u="none" strike="noStrike" dirty="0">
                          <a:effectLst/>
                        </a:rPr>
                        <a:t>      15.000.000 </a:t>
                      </a:r>
                      <a:endParaRPr lang="id-ID" sz="900" b="0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1" u="none" strike="noStrike" dirty="0">
                          <a:effectLst/>
                        </a:rPr>
                        <a:t>       2.500.000 </a:t>
                      </a:r>
                      <a:endParaRPr lang="id-ID" sz="900" b="1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u="none" strike="noStrike" dirty="0">
                          <a:effectLst/>
                        </a:rPr>
                        <a:t>         11.500.000 </a:t>
                      </a:r>
                      <a:endParaRPr lang="id-ID" sz="900" b="0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u="none" strike="noStrike" dirty="0">
                          <a:effectLst/>
                        </a:rPr>
                        <a:t>             2.500.000 </a:t>
                      </a:r>
                      <a:endParaRPr lang="id-ID" sz="900" b="0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u="none" strike="noStrike" dirty="0">
                          <a:effectLst/>
                        </a:rPr>
                        <a:t>               995.072 </a:t>
                      </a:r>
                      <a:endParaRPr lang="id-ID" sz="900" b="0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d-ID" sz="1000" u="none" strike="noStrike" dirty="0">
                          <a:effectLst/>
                        </a:rPr>
                        <a:t>                         547.290 </a:t>
                      </a:r>
                      <a:endParaRPr lang="id-ID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92" marR="8292" marT="829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296"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1" u="none" strike="noStrike" dirty="0">
                          <a:effectLst/>
                        </a:rPr>
                        <a:t>2017</a:t>
                      </a:r>
                      <a:endParaRPr lang="id-ID" sz="900" b="1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u="none" strike="noStrike" dirty="0">
                          <a:effectLst/>
                        </a:rPr>
                        <a:t>      15.000.000 </a:t>
                      </a:r>
                      <a:endParaRPr lang="id-ID" sz="900" b="0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1" u="none" strike="noStrike" dirty="0">
                          <a:effectLst/>
                        </a:rPr>
                        <a:t>       2.500.000 </a:t>
                      </a:r>
                      <a:endParaRPr lang="id-ID" sz="900" b="1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u="none" strike="noStrike" dirty="0">
                          <a:effectLst/>
                        </a:rPr>
                        <a:t>         14.000.000 </a:t>
                      </a:r>
                      <a:endParaRPr lang="id-ID" sz="900" b="0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u="none" strike="noStrike" dirty="0">
                          <a:effectLst/>
                        </a:rPr>
                        <a:t>             1.000.000 </a:t>
                      </a:r>
                      <a:endParaRPr lang="id-ID" sz="900" b="0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u="none" strike="noStrike">
                          <a:effectLst/>
                        </a:rPr>
                        <a:t>            1.289.664 </a:t>
                      </a:r>
                      <a:endParaRPr lang="id-ID" sz="900" b="0" i="0" u="none" strike="noStrike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d-ID" sz="1000" u="none" strike="noStrike">
                          <a:effectLst/>
                        </a:rPr>
                        <a:t>                         709.315 </a:t>
                      </a:r>
                      <a:endParaRPr lang="id-ID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92" marR="8292" marT="8292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296"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1" u="none" strike="noStrike" dirty="0">
                          <a:effectLst/>
                        </a:rPr>
                        <a:t>2018</a:t>
                      </a:r>
                      <a:endParaRPr lang="id-ID" sz="900" b="1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u="none" strike="noStrike" dirty="0">
                          <a:effectLst/>
                        </a:rPr>
                        <a:t>      15.000.000 </a:t>
                      </a:r>
                      <a:endParaRPr lang="id-ID" sz="900" b="0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b="1" u="none" strike="noStrike" dirty="0">
                          <a:effectLst/>
                        </a:rPr>
                        <a:t>       1.000.000 </a:t>
                      </a:r>
                      <a:endParaRPr lang="id-ID" sz="900" b="1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u="none" strike="noStrike">
                          <a:effectLst/>
                        </a:rPr>
                        <a:t>         15.000.000 </a:t>
                      </a:r>
                      <a:endParaRPr lang="id-ID" sz="900" b="0" i="0" u="none" strike="noStrike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u="none" strike="noStrike" dirty="0">
                          <a:effectLst/>
                        </a:rPr>
                        <a:t>                          - </a:t>
                      </a:r>
                      <a:endParaRPr lang="id-ID" sz="900" b="0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u="none" strike="noStrike" dirty="0">
                          <a:effectLst/>
                        </a:rPr>
                        <a:t>            1.205.432 </a:t>
                      </a:r>
                      <a:endParaRPr lang="id-ID" sz="900" b="0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d-ID" sz="1000" u="none" strike="noStrike">
                          <a:effectLst/>
                        </a:rPr>
                        <a:t>                         662.988 </a:t>
                      </a:r>
                      <a:endParaRPr lang="id-ID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92" marR="8292" marT="8292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296"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1" u="none" strike="noStrike" dirty="0">
                          <a:effectLst/>
                        </a:rPr>
                        <a:t>2019</a:t>
                      </a:r>
                      <a:endParaRPr lang="id-ID" sz="900" b="1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u="none" strike="noStrike" dirty="0">
                          <a:effectLst/>
                        </a:rPr>
                        <a:t>      15.000.000 </a:t>
                      </a:r>
                      <a:endParaRPr lang="id-ID" sz="900" b="0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u="none" strike="noStrike">
                          <a:effectLst/>
                        </a:rPr>
                        <a:t>                    - </a:t>
                      </a:r>
                      <a:endParaRPr lang="id-ID" sz="900" b="0" i="0" u="none" strike="noStrike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u="none" strike="noStrike">
                          <a:effectLst/>
                        </a:rPr>
                        <a:t>         15.000.000 </a:t>
                      </a:r>
                      <a:endParaRPr lang="id-ID" sz="900" b="0" i="0" u="none" strike="noStrike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u="none" strike="noStrike" dirty="0">
                          <a:effectLst/>
                        </a:rPr>
                        <a:t>                          - </a:t>
                      </a:r>
                      <a:endParaRPr lang="id-ID" sz="900" b="0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u="none" strike="noStrike" dirty="0">
                          <a:effectLst/>
                        </a:rPr>
                        <a:t>            1.478.912 </a:t>
                      </a:r>
                      <a:endParaRPr lang="id-ID" sz="900" b="0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d-ID" sz="1000" u="none" strike="noStrike" dirty="0">
                          <a:effectLst/>
                        </a:rPr>
                        <a:t>                         813.402 </a:t>
                      </a:r>
                      <a:endParaRPr lang="id-ID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92" marR="8292" marT="8292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5296"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1" u="none" strike="noStrike" dirty="0">
                          <a:effectLst/>
                        </a:rPr>
                        <a:t>2020</a:t>
                      </a:r>
                      <a:endParaRPr lang="id-ID" sz="900" b="1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u="none" strike="noStrike">
                          <a:effectLst/>
                        </a:rPr>
                        <a:t>      50.000.000 </a:t>
                      </a:r>
                      <a:endParaRPr lang="id-ID" sz="900" b="0" i="0" u="none" strike="noStrike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u="none" strike="noStrike">
                          <a:effectLst/>
                        </a:rPr>
                        <a:t>                    - </a:t>
                      </a:r>
                      <a:endParaRPr lang="id-ID" sz="900" b="0" i="0" u="none" strike="noStrike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u="none" strike="noStrike">
                          <a:effectLst/>
                        </a:rPr>
                        <a:t>         15.000.000 </a:t>
                      </a:r>
                      <a:endParaRPr lang="id-ID" sz="900" b="0" i="0" u="none" strike="noStrike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u="none" strike="noStrike" dirty="0">
                          <a:effectLst/>
                        </a:rPr>
                        <a:t>           35.000.000 </a:t>
                      </a:r>
                      <a:endParaRPr lang="id-ID" sz="900" b="0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u="none" strike="noStrike" dirty="0">
                          <a:effectLst/>
                        </a:rPr>
                        <a:t>            1.372.029 </a:t>
                      </a:r>
                      <a:endParaRPr lang="id-ID" sz="900" b="0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d-ID" sz="1000" u="none" strike="noStrike">
                          <a:effectLst/>
                        </a:rPr>
                        <a:t>                         754.616 </a:t>
                      </a:r>
                      <a:endParaRPr lang="id-ID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92" marR="8292" marT="8292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5296"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1" u="none" strike="noStrike" dirty="0">
                          <a:effectLst/>
                        </a:rPr>
                        <a:t>2021</a:t>
                      </a:r>
                      <a:endParaRPr lang="id-ID" sz="900" b="1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u="none" strike="noStrike">
                          <a:effectLst/>
                        </a:rPr>
                        <a:t>      50.000.000 </a:t>
                      </a:r>
                      <a:endParaRPr lang="id-ID" sz="900" b="0" i="0" u="none" strike="noStrike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u="none" strike="noStrike" dirty="0">
                          <a:effectLst/>
                        </a:rPr>
                        <a:t>                    - </a:t>
                      </a:r>
                      <a:endParaRPr lang="id-ID" sz="900" b="0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u="none" strike="noStrike" dirty="0">
                          <a:effectLst/>
                        </a:rPr>
                        <a:t>         15.000.000 </a:t>
                      </a:r>
                      <a:endParaRPr lang="id-ID" sz="900" b="0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u="none" strike="noStrike">
                          <a:effectLst/>
                        </a:rPr>
                        <a:t>           35.000.000 </a:t>
                      </a:r>
                      <a:endParaRPr lang="id-ID" sz="900" b="0" i="0" u="none" strike="noStrike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u="none" strike="noStrike" dirty="0">
                          <a:effectLst/>
                        </a:rPr>
                        <a:t>            1.614.185 </a:t>
                      </a:r>
                      <a:endParaRPr lang="id-ID" sz="900" b="0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d-ID" sz="1000" u="none" strike="noStrike">
                          <a:effectLst/>
                        </a:rPr>
                        <a:t>                         887.802 </a:t>
                      </a:r>
                      <a:endParaRPr lang="id-ID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92" marR="8292" marT="8292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5296"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1" u="none" strike="noStrike" dirty="0">
                          <a:effectLst/>
                        </a:rPr>
                        <a:t>2022</a:t>
                      </a:r>
                      <a:endParaRPr lang="id-ID" sz="900" b="1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u="none" strike="noStrike" dirty="0">
                          <a:effectLst/>
                        </a:rPr>
                        <a:t>      50.000.000 </a:t>
                      </a:r>
                      <a:endParaRPr lang="id-ID" sz="900" b="0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u="none" strike="noStrike">
                          <a:effectLst/>
                        </a:rPr>
                        <a:t>                    - </a:t>
                      </a:r>
                      <a:endParaRPr lang="id-ID" sz="900" b="0" i="0" u="none" strike="noStrike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u="none" strike="noStrike">
                          <a:effectLst/>
                        </a:rPr>
                        <a:t>         15.000.000 </a:t>
                      </a:r>
                      <a:endParaRPr lang="id-ID" sz="900" b="0" i="0" u="none" strike="noStrike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u="none" strike="noStrike">
                          <a:effectLst/>
                        </a:rPr>
                        <a:t>           35.000.000 </a:t>
                      </a:r>
                      <a:endParaRPr lang="id-ID" sz="900" b="0" i="0" u="none" strike="noStrike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u="none" strike="noStrike" dirty="0">
                          <a:effectLst/>
                        </a:rPr>
                        <a:t>            1.337.339 </a:t>
                      </a:r>
                      <a:endParaRPr lang="id-ID" sz="900" b="0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d-ID" sz="1000" u="none" strike="noStrike" dirty="0">
                          <a:effectLst/>
                        </a:rPr>
                        <a:t>                         735.536 </a:t>
                      </a:r>
                      <a:endParaRPr lang="id-ID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92" marR="8292" marT="8292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5296"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1" u="none" strike="noStrike" dirty="0">
                          <a:effectLst/>
                        </a:rPr>
                        <a:t>2023</a:t>
                      </a:r>
                      <a:endParaRPr lang="id-ID" sz="900" b="1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u="none" strike="noStrike" dirty="0">
                          <a:effectLst/>
                        </a:rPr>
                        <a:t>      50.000.000 </a:t>
                      </a:r>
                      <a:endParaRPr lang="id-ID" sz="900" b="0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u="none" strike="noStrike">
                          <a:effectLst/>
                        </a:rPr>
                        <a:t>       1.000.000 </a:t>
                      </a:r>
                      <a:endParaRPr lang="id-ID" sz="900" b="0" i="0" u="none" strike="noStrike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u="none" strike="noStrike">
                          <a:effectLst/>
                        </a:rPr>
                        <a:t>         16.000.000 </a:t>
                      </a:r>
                      <a:endParaRPr lang="id-ID" sz="900" b="0" i="0" u="none" strike="noStrike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u="none" strike="noStrike">
                          <a:effectLst/>
                        </a:rPr>
                        <a:t>           34.000.000 </a:t>
                      </a:r>
                      <a:endParaRPr lang="id-ID" sz="900" b="0" i="0" u="none" strike="noStrike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u="none" strike="noStrike" dirty="0">
                          <a:effectLst/>
                        </a:rPr>
                        <a:t>            2.055.127 </a:t>
                      </a:r>
                      <a:endParaRPr lang="id-ID" sz="900" b="0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d-ID" sz="1000" u="none" strike="noStrike" dirty="0">
                          <a:effectLst/>
                        </a:rPr>
                        <a:t>                     1.130.320 </a:t>
                      </a:r>
                      <a:endParaRPr lang="id-ID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92" marR="8292" marT="8292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5296">
                <a:tc>
                  <a:txBody>
                    <a:bodyPr/>
                    <a:lstStyle/>
                    <a:p>
                      <a:pPr algn="ctr" fontAlgn="b"/>
                      <a:r>
                        <a:rPr lang="id-ID" sz="900" b="1" u="none" strike="noStrike" dirty="0">
                          <a:effectLst/>
                        </a:rPr>
                        <a:t>202</a:t>
                      </a:r>
                      <a:r>
                        <a:rPr lang="en-US" sz="900" b="1" u="none" strike="noStrike" dirty="0">
                          <a:effectLst/>
                        </a:rPr>
                        <a:t>4</a:t>
                      </a:r>
                      <a:endParaRPr lang="id-ID" sz="900" b="1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u="none" strike="noStrike" dirty="0">
                          <a:effectLst/>
                        </a:rPr>
                        <a:t>      50.000.000 </a:t>
                      </a:r>
                      <a:endParaRPr lang="id-ID" sz="900" b="0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u="none" strike="noStrike" dirty="0">
                          <a:effectLst/>
                        </a:rPr>
                        <a:t>       </a:t>
                      </a:r>
                      <a:r>
                        <a:rPr lang="en-US" sz="900" u="none" strike="noStrike" dirty="0">
                          <a:effectLst/>
                        </a:rPr>
                        <a:t>2</a:t>
                      </a:r>
                      <a:r>
                        <a:rPr lang="id-ID" sz="900" u="none" strike="noStrike" dirty="0">
                          <a:effectLst/>
                        </a:rPr>
                        <a:t>.</a:t>
                      </a:r>
                      <a:r>
                        <a:rPr lang="en-US" sz="900" u="none" strike="noStrike" dirty="0">
                          <a:effectLst/>
                        </a:rPr>
                        <a:t>5</a:t>
                      </a:r>
                      <a:r>
                        <a:rPr lang="id-ID" sz="900" u="none" strike="noStrike" dirty="0">
                          <a:effectLst/>
                        </a:rPr>
                        <a:t>00.000 </a:t>
                      </a:r>
                      <a:endParaRPr lang="id-ID" sz="900" b="0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u="none" strike="noStrike" dirty="0">
                          <a:effectLst/>
                        </a:rPr>
                        <a:t>         1</a:t>
                      </a:r>
                      <a:r>
                        <a:rPr lang="en-US" sz="900" u="none" strike="noStrike" dirty="0">
                          <a:effectLst/>
                        </a:rPr>
                        <a:t>8</a:t>
                      </a:r>
                      <a:r>
                        <a:rPr lang="id-ID" sz="900" u="none" strike="noStrike" dirty="0">
                          <a:effectLst/>
                        </a:rPr>
                        <a:t>.</a:t>
                      </a:r>
                      <a:r>
                        <a:rPr lang="en-US" sz="900" u="none" strike="noStrike" dirty="0">
                          <a:effectLst/>
                        </a:rPr>
                        <a:t>5</a:t>
                      </a:r>
                      <a:r>
                        <a:rPr lang="id-ID" sz="900" u="none" strike="noStrike" dirty="0">
                          <a:effectLst/>
                        </a:rPr>
                        <a:t>00.000 </a:t>
                      </a:r>
                      <a:endParaRPr lang="id-ID" sz="900" b="0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u="none" strike="noStrike" dirty="0">
                          <a:effectLst/>
                        </a:rPr>
                        <a:t>           3</a:t>
                      </a:r>
                      <a:r>
                        <a:rPr lang="en-US" sz="900" u="none" strike="noStrike" dirty="0">
                          <a:effectLst/>
                        </a:rPr>
                        <a:t>1</a:t>
                      </a:r>
                      <a:r>
                        <a:rPr lang="id-ID" sz="900" u="none" strike="noStrike" dirty="0">
                          <a:effectLst/>
                        </a:rPr>
                        <a:t>.</a:t>
                      </a:r>
                      <a:r>
                        <a:rPr lang="en-US" sz="900" u="none" strike="noStrike" dirty="0">
                          <a:effectLst/>
                        </a:rPr>
                        <a:t>5</a:t>
                      </a:r>
                      <a:r>
                        <a:rPr lang="id-ID" sz="900" u="none" strike="noStrike" dirty="0">
                          <a:effectLst/>
                        </a:rPr>
                        <a:t>00.000 </a:t>
                      </a:r>
                      <a:endParaRPr lang="id-ID" sz="900" b="0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900" u="none" strike="noStrike" dirty="0">
                          <a:effectLst/>
                        </a:rPr>
                        <a:t>            2.</a:t>
                      </a:r>
                      <a:r>
                        <a:rPr lang="en-US" sz="900" u="none" strike="noStrike" dirty="0">
                          <a:effectLst/>
                        </a:rPr>
                        <a:t>433</a:t>
                      </a:r>
                      <a:r>
                        <a:rPr lang="id-ID" sz="900" u="none" strike="noStrike" dirty="0">
                          <a:effectLst/>
                        </a:rPr>
                        <a:t>.</a:t>
                      </a:r>
                      <a:r>
                        <a:rPr lang="en-US" sz="900" u="none" strike="noStrike" dirty="0">
                          <a:effectLst/>
                        </a:rPr>
                        <a:t>078</a:t>
                      </a:r>
                      <a:endParaRPr lang="id-ID" sz="900" b="0" i="0" u="none" strike="noStrike" dirty="0">
                        <a:effectLst/>
                        <a:latin typeface="Arial"/>
                      </a:endParaRPr>
                    </a:p>
                  </a:txBody>
                  <a:tcPr marL="8292" marR="8292" marT="829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d-ID" sz="1000" u="none" strike="noStrike" dirty="0">
                          <a:effectLst/>
                        </a:rPr>
                        <a:t>                     1.</a:t>
                      </a:r>
                      <a:r>
                        <a:rPr lang="en-US" sz="1000" u="none" strike="noStrike" dirty="0">
                          <a:effectLst/>
                        </a:rPr>
                        <a:t>338</a:t>
                      </a:r>
                      <a:r>
                        <a:rPr lang="id-ID" sz="1000" u="none" strike="noStrike" dirty="0">
                          <a:effectLst/>
                        </a:rPr>
                        <a:t>.</a:t>
                      </a:r>
                      <a:r>
                        <a:rPr lang="en-US" sz="1000" u="none" strike="noStrike" dirty="0">
                          <a:effectLst/>
                        </a:rPr>
                        <a:t>192</a:t>
                      </a:r>
                      <a:r>
                        <a:rPr lang="id-ID" sz="1000" u="none" strike="noStrike" dirty="0">
                          <a:effectLst/>
                        </a:rPr>
                        <a:t> </a:t>
                      </a:r>
                      <a:endParaRPr lang="id-ID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92" marR="8292" marT="8292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1AF80EAF-2EA2-191E-DAED-C69812F7ED9B}"/>
              </a:ext>
            </a:extLst>
          </p:cNvPr>
          <p:cNvGrpSpPr/>
          <p:nvPr/>
        </p:nvGrpSpPr>
        <p:grpSpPr>
          <a:xfrm>
            <a:off x="-1" y="0"/>
            <a:ext cx="9400674" cy="5301573"/>
            <a:chOff x="-1" y="0"/>
            <a:chExt cx="9400674" cy="53015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E65FD52-BDB2-2A04-08ED-C5437BC36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-270" r="36464" b="87833"/>
            <a:stretch>
              <a:fillRect/>
            </a:stretch>
          </p:blipFill>
          <p:spPr>
            <a:xfrm>
              <a:off x="-1" y="0"/>
              <a:ext cx="3408947" cy="83418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A9ED0CB-C088-D396-B028-E8B09549D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86658" r="40773" b="-1217"/>
            <a:stretch>
              <a:fillRect/>
            </a:stretch>
          </p:blipFill>
          <p:spPr>
            <a:xfrm>
              <a:off x="0" y="4069164"/>
              <a:ext cx="4010526" cy="123240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2952EBC-1AF5-4ED5-3FBD-1E150BD42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8318" t="91517" r="-3556"/>
            <a:stretch>
              <a:fillRect/>
            </a:stretch>
          </p:blipFill>
          <p:spPr>
            <a:xfrm>
              <a:off x="6248400" y="4404554"/>
              <a:ext cx="3152273" cy="7389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1371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029" y="730634"/>
            <a:ext cx="5798939" cy="914100"/>
          </a:xfrm>
        </p:spPr>
        <p:txBody>
          <a:bodyPr/>
          <a:lstStyle/>
          <a:p>
            <a:r>
              <a:rPr lang="id-ID" b="1" dirty="0">
                <a:solidFill>
                  <a:schemeClr val="tx1"/>
                </a:solidFill>
              </a:rPr>
              <a:t>RENCANA STRATEGIS 2024-2028</a:t>
            </a:r>
            <a:br>
              <a:rPr lang="id-ID" b="1" dirty="0">
                <a:solidFill>
                  <a:schemeClr val="tx1"/>
                </a:solidFill>
              </a:rPr>
            </a:br>
            <a:endParaRPr lang="id-ID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864832"/>
              </p:ext>
            </p:extLst>
          </p:nvPr>
        </p:nvGraphicFramePr>
        <p:xfrm>
          <a:off x="677071" y="1307850"/>
          <a:ext cx="7659329" cy="30160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08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06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85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65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798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21957">
                <a:tc gridSpan="4">
                  <a:txBody>
                    <a:bodyPr/>
                    <a:lstStyle/>
                    <a:p>
                      <a:pPr algn="l" fontAlgn="b"/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id-ID" sz="1100" u="none" strike="noStrike" dirty="0">
                          <a:effectLst/>
                        </a:rPr>
                        <a:t> </a:t>
                      </a:r>
                      <a:r>
                        <a:rPr lang="id-ID" sz="1050" b="1" i="1" u="none" strike="noStrike" dirty="0">
                          <a:effectLst/>
                        </a:rPr>
                        <a:t>( DALAM RIBUAN) </a:t>
                      </a:r>
                      <a:endParaRPr lang="id-ID" sz="105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20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 dirty="0">
                          <a:effectLst/>
                        </a:rPr>
                        <a:t>NO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 dirty="0">
                          <a:effectLst/>
                        </a:rPr>
                        <a:t>Rekening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 dirty="0">
                          <a:effectLst/>
                        </a:rPr>
                        <a:t>               2025 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 dirty="0">
                          <a:effectLst/>
                        </a:rPr>
                        <a:t>                2026 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 dirty="0">
                          <a:effectLst/>
                        </a:rPr>
                        <a:t>                2027 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 dirty="0">
                          <a:effectLst/>
                        </a:rPr>
                        <a:t>                      2028 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547"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u="none" strike="noStrike" dirty="0">
                          <a:effectLst/>
                        </a:rPr>
                        <a:t>1</a:t>
                      </a:r>
                      <a:endParaRPr lang="id-ID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1" u="none" strike="noStrike" dirty="0">
                          <a:effectLst/>
                        </a:rPr>
                        <a:t>PENYERTAAN MODAL</a:t>
                      </a:r>
                      <a:endParaRPr lang="id-ID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u="none" strike="noStrike" dirty="0">
                          <a:effectLst/>
                        </a:rPr>
                        <a:t>       </a:t>
                      </a:r>
                      <a:r>
                        <a:rPr lang="en-US" sz="1100" u="none" strike="noStrike" dirty="0">
                          <a:effectLst/>
                        </a:rPr>
                        <a:t>4</a:t>
                      </a:r>
                      <a:r>
                        <a:rPr lang="id-ID" sz="1100" u="none" strike="noStrike" dirty="0">
                          <a:effectLst/>
                        </a:rPr>
                        <a:t>.000.000 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u="none" strike="noStrike">
                          <a:effectLst/>
                        </a:rPr>
                        <a:t>        3.000.000 </a:t>
                      </a:r>
                      <a:endParaRPr lang="id-ID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u="none" strike="noStrike" dirty="0">
                          <a:effectLst/>
                        </a:rPr>
                        <a:t>        3.000.000 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u="none" strike="noStrike" dirty="0">
                          <a:effectLst/>
                        </a:rPr>
                        <a:t>              3.000.000 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397"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u="none" strike="noStrike">
                          <a:effectLst/>
                        </a:rPr>
                        <a:t>2</a:t>
                      </a:r>
                      <a:endParaRPr lang="id-ID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1" u="none" strike="noStrike" dirty="0">
                          <a:effectLst/>
                        </a:rPr>
                        <a:t>ASSET</a:t>
                      </a:r>
                      <a:endParaRPr lang="id-ID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u="none" strike="noStrike" dirty="0">
                          <a:effectLst/>
                        </a:rPr>
                        <a:t>  230.000.000 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u="none" strike="noStrike" dirty="0">
                          <a:effectLst/>
                        </a:rPr>
                        <a:t>   305.000.000 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u="none" strike="noStrike">
                          <a:effectLst/>
                        </a:rPr>
                        <a:t>   380.000.000 </a:t>
                      </a:r>
                      <a:endParaRPr lang="id-ID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u="none" strike="noStrike">
                          <a:effectLst/>
                        </a:rPr>
                        <a:t>         507.000.000 </a:t>
                      </a:r>
                      <a:endParaRPr lang="id-ID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5253"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u="none" strike="noStrike">
                          <a:effectLst/>
                        </a:rPr>
                        <a:t>3</a:t>
                      </a:r>
                      <a:endParaRPr lang="id-ID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1" u="none" strike="noStrike" dirty="0">
                          <a:effectLst/>
                        </a:rPr>
                        <a:t>KREDIT</a:t>
                      </a:r>
                      <a:endParaRPr lang="id-ID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u="none" strike="noStrike">
                          <a:effectLst/>
                        </a:rPr>
                        <a:t>  208.835.703 </a:t>
                      </a:r>
                      <a:endParaRPr lang="id-ID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u="none" strike="noStrike">
                          <a:effectLst/>
                        </a:rPr>
                        <a:t>   250.602.843 </a:t>
                      </a:r>
                      <a:endParaRPr lang="id-ID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u="none" strike="noStrike" dirty="0">
                          <a:effectLst/>
                        </a:rPr>
                        <a:t>   300.723.412 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u="none" strike="noStrike" dirty="0">
                          <a:effectLst/>
                        </a:rPr>
                        <a:t>         345.831.924 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9270"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u="none" strike="noStrike">
                          <a:effectLst/>
                        </a:rPr>
                        <a:t>4</a:t>
                      </a:r>
                      <a:endParaRPr lang="id-ID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1" u="none" strike="noStrike" dirty="0">
                          <a:effectLst/>
                        </a:rPr>
                        <a:t>TABUNGAN </a:t>
                      </a:r>
                      <a:endParaRPr lang="id-ID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u="none" strike="noStrike" dirty="0">
                          <a:effectLst/>
                        </a:rPr>
                        <a:t>  111.383.517 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u="none" strike="noStrike">
                          <a:effectLst/>
                        </a:rPr>
                        <a:t>   149.983.517 </a:t>
                      </a:r>
                      <a:endParaRPr lang="id-ID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u="none" strike="noStrike">
                          <a:effectLst/>
                        </a:rPr>
                        <a:t>   188.583.517 </a:t>
                      </a:r>
                      <a:endParaRPr lang="id-ID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u="none" strike="noStrike" dirty="0">
                          <a:effectLst/>
                        </a:rPr>
                        <a:t>         227.183.517 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3790"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u="none" strike="noStrike">
                          <a:effectLst/>
                        </a:rPr>
                        <a:t>5</a:t>
                      </a:r>
                      <a:endParaRPr lang="id-ID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1" u="none" strike="noStrike" dirty="0">
                          <a:effectLst/>
                        </a:rPr>
                        <a:t>DEPOSITO</a:t>
                      </a:r>
                      <a:endParaRPr lang="id-ID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u="none" strike="noStrike" dirty="0">
                          <a:effectLst/>
                        </a:rPr>
                        <a:t>     92.450.000 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u="none" strike="noStrike" dirty="0">
                          <a:effectLst/>
                        </a:rPr>
                        <a:t>   125.040.000 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u="none" strike="noStrike">
                          <a:effectLst/>
                        </a:rPr>
                        <a:t>   157.639.585 </a:t>
                      </a:r>
                      <a:endParaRPr lang="id-ID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u="none" strike="noStrike" dirty="0">
                          <a:effectLst/>
                        </a:rPr>
                        <a:t>         198.289.585 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6969"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u="none" strike="noStrike">
                          <a:effectLst/>
                        </a:rPr>
                        <a:t>6</a:t>
                      </a:r>
                      <a:endParaRPr lang="id-ID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1" u="none" strike="noStrike" dirty="0">
                          <a:effectLst/>
                        </a:rPr>
                        <a:t>LABA BERSIH</a:t>
                      </a:r>
                      <a:endParaRPr lang="id-ID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u="none" strike="noStrike">
                          <a:effectLst/>
                        </a:rPr>
                        <a:t>       2.500.000 </a:t>
                      </a:r>
                      <a:endParaRPr lang="id-ID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u="none" strike="noStrike" dirty="0">
                          <a:effectLst/>
                        </a:rPr>
                        <a:t>        2.750.000 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u="none" strike="noStrike" dirty="0">
                          <a:effectLst/>
                        </a:rPr>
                        <a:t>        3.000.000 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u="none" strike="noStrike" dirty="0">
                          <a:effectLst/>
                        </a:rPr>
                        <a:t>              3.250.000 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u="none" strike="noStrike">
                          <a:effectLst/>
                        </a:rPr>
                        <a:t>7</a:t>
                      </a:r>
                      <a:endParaRPr lang="id-ID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1" u="none" strike="noStrike" dirty="0">
                          <a:effectLst/>
                        </a:rPr>
                        <a:t>DEVIDEN/PAD</a:t>
                      </a:r>
                      <a:endParaRPr lang="id-ID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u="none" strike="noStrike">
                          <a:effectLst/>
                        </a:rPr>
                        <a:t>       1.375.000 </a:t>
                      </a:r>
                      <a:endParaRPr lang="id-ID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u="none" strike="noStrike">
                          <a:effectLst/>
                        </a:rPr>
                        <a:t>        1.512.500 </a:t>
                      </a:r>
                      <a:endParaRPr lang="id-ID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u="none" strike="noStrike" dirty="0">
                          <a:effectLst/>
                        </a:rPr>
                        <a:t>        1.650.000 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u="none" strike="noStrike" dirty="0">
                          <a:effectLst/>
                        </a:rPr>
                        <a:t>              1.787.500 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1743">
                <a:tc>
                  <a:txBody>
                    <a:bodyPr/>
                    <a:lstStyle/>
                    <a:p>
                      <a:pPr algn="ctr" fontAlgn="b"/>
                      <a:r>
                        <a:rPr lang="id-ID" sz="1100" u="none" strike="noStrike">
                          <a:effectLst/>
                        </a:rPr>
                        <a:t>8</a:t>
                      </a:r>
                      <a:endParaRPr lang="id-ID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100" b="1" u="none" strike="noStrike" dirty="0">
                          <a:effectLst/>
                        </a:rPr>
                        <a:t>CSR</a:t>
                      </a:r>
                      <a:endParaRPr lang="id-ID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u="none" strike="noStrike" dirty="0">
                          <a:effectLst/>
                        </a:rPr>
                        <a:t>             75.000 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u="none" strike="noStrike">
                          <a:effectLst/>
                        </a:rPr>
                        <a:t>              82.500 </a:t>
                      </a:r>
                      <a:endParaRPr lang="id-ID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u="none" strike="noStrike">
                          <a:effectLst/>
                        </a:rPr>
                        <a:t>              90.000 </a:t>
                      </a:r>
                      <a:endParaRPr lang="id-ID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100" u="none" strike="noStrike" dirty="0">
                          <a:effectLst/>
                        </a:rPr>
                        <a:t>                    97.500 </a:t>
                      </a:r>
                      <a:endParaRPr lang="id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34760AC7-5F54-2B53-C4C9-6EF9E97B3E4D}"/>
              </a:ext>
            </a:extLst>
          </p:cNvPr>
          <p:cNvGrpSpPr/>
          <p:nvPr/>
        </p:nvGrpSpPr>
        <p:grpSpPr>
          <a:xfrm>
            <a:off x="-1" y="0"/>
            <a:ext cx="9400674" cy="5301573"/>
            <a:chOff x="-1" y="0"/>
            <a:chExt cx="9400674" cy="53015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97DF38F-82CF-E92D-4AAE-C8CAF348E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-270" r="36464" b="87833"/>
            <a:stretch>
              <a:fillRect/>
            </a:stretch>
          </p:blipFill>
          <p:spPr>
            <a:xfrm>
              <a:off x="-1" y="0"/>
              <a:ext cx="3408947" cy="83418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1F76974-6632-15BA-BA5B-8513BE353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86658" r="40773" b="-1217"/>
            <a:stretch>
              <a:fillRect/>
            </a:stretch>
          </p:blipFill>
          <p:spPr>
            <a:xfrm>
              <a:off x="0" y="4069164"/>
              <a:ext cx="4010526" cy="123240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CD096EF-DFE6-1C90-2864-569992994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8318" t="91517" r="-3556"/>
            <a:stretch>
              <a:fillRect/>
            </a:stretch>
          </p:blipFill>
          <p:spPr>
            <a:xfrm>
              <a:off x="6248400" y="4404554"/>
              <a:ext cx="3152273" cy="7389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8858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8"/>
          <p:cNvSpPr txBox="1">
            <a:spLocks noGrp="1"/>
          </p:cNvSpPr>
          <p:nvPr>
            <p:ph type="title"/>
          </p:nvPr>
        </p:nvSpPr>
        <p:spPr>
          <a:xfrm>
            <a:off x="2337847" y="59049"/>
            <a:ext cx="4251158" cy="104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dk1"/>
                </a:solidFill>
              </a:rPr>
              <a:t>PRESTASI DAN PENGHARGAAN</a:t>
            </a:r>
            <a:endParaRPr b="1" dirty="0">
              <a:solidFill>
                <a:schemeClr val="dk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231EC2-F811-CB48-D059-608054921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42" y="880426"/>
            <a:ext cx="2549163" cy="2135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E0D840-826F-5183-4B1E-EE60F9CED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947" y="782119"/>
            <a:ext cx="2579795" cy="2135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2F1DC2-ED0F-97C3-A683-1AB7805C04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2932" y="2917282"/>
            <a:ext cx="1577128" cy="18918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CE5DC0-501B-124A-182F-3C6440F745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9663" y="2907008"/>
            <a:ext cx="1718589" cy="18918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FACD71-EC02-676A-2788-668047066D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7054" y="901325"/>
            <a:ext cx="2732428" cy="193854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056DB1B-2C9D-B7F5-99D8-22EFD4A34FBA}"/>
              </a:ext>
            </a:extLst>
          </p:cNvPr>
          <p:cNvGrpSpPr/>
          <p:nvPr/>
        </p:nvGrpSpPr>
        <p:grpSpPr>
          <a:xfrm>
            <a:off x="-1" y="0"/>
            <a:ext cx="9400674" cy="5301573"/>
            <a:chOff x="-1" y="0"/>
            <a:chExt cx="9400674" cy="530157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2F91C06-EBBF-954A-1160-B9BCAD02B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-270" r="36464" b="87833"/>
            <a:stretch>
              <a:fillRect/>
            </a:stretch>
          </p:blipFill>
          <p:spPr>
            <a:xfrm>
              <a:off x="-1" y="0"/>
              <a:ext cx="3408947" cy="83418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BF02113-E1A4-8F93-8691-214E492BD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86658" r="40773" b="-1217"/>
            <a:stretch>
              <a:fillRect/>
            </a:stretch>
          </p:blipFill>
          <p:spPr>
            <a:xfrm>
              <a:off x="0" y="4069164"/>
              <a:ext cx="4010526" cy="123240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8B6D422-6D75-33F5-EF61-947F58790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58318" t="91517" r="-3556"/>
            <a:stretch>
              <a:fillRect/>
            </a:stretch>
          </p:blipFill>
          <p:spPr>
            <a:xfrm>
              <a:off x="6248400" y="4404554"/>
              <a:ext cx="3152273" cy="73894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0"/>
          <p:cNvSpPr txBox="1">
            <a:spLocks noGrp="1"/>
          </p:cNvSpPr>
          <p:nvPr>
            <p:ph type="title"/>
          </p:nvPr>
        </p:nvSpPr>
        <p:spPr>
          <a:xfrm>
            <a:off x="1246879" y="2018258"/>
            <a:ext cx="3926700" cy="1414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tx1"/>
                </a:solidFill>
              </a:rPr>
              <a:t>TERIMA KASIH</a:t>
            </a:r>
            <a:endParaRPr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545C58-311F-D9AF-8373-71DD65B4A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511" y="-45575"/>
            <a:ext cx="4139489" cy="51435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5C771A2-9EDB-3E23-0910-9DB33F5FBBB2}"/>
              </a:ext>
            </a:extLst>
          </p:cNvPr>
          <p:cNvGrpSpPr/>
          <p:nvPr/>
        </p:nvGrpSpPr>
        <p:grpSpPr>
          <a:xfrm>
            <a:off x="-1" y="0"/>
            <a:ext cx="9400674" cy="5301573"/>
            <a:chOff x="-1" y="0"/>
            <a:chExt cx="9400674" cy="530157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7DD5F03-F804-74BD-2426-57B8D50DA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-270" r="36464" b="87833"/>
            <a:stretch>
              <a:fillRect/>
            </a:stretch>
          </p:blipFill>
          <p:spPr>
            <a:xfrm>
              <a:off x="-1" y="0"/>
              <a:ext cx="3408947" cy="8341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4DD0202-32AB-B16A-22D1-9AD0C0CE2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86658" r="40773" b="-1217"/>
            <a:stretch>
              <a:fillRect/>
            </a:stretch>
          </p:blipFill>
          <p:spPr>
            <a:xfrm>
              <a:off x="0" y="4069164"/>
              <a:ext cx="4010526" cy="123240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5560FE4-0846-50CB-FF6A-D211BE5EE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8318" t="91517" r="-3556"/>
            <a:stretch>
              <a:fillRect/>
            </a:stretch>
          </p:blipFill>
          <p:spPr>
            <a:xfrm>
              <a:off x="6248400" y="4404554"/>
              <a:ext cx="3152273" cy="73894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8"/>
          <p:cNvSpPr txBox="1">
            <a:spLocks noGrp="1"/>
          </p:cNvSpPr>
          <p:nvPr>
            <p:ph type="title"/>
          </p:nvPr>
        </p:nvSpPr>
        <p:spPr>
          <a:xfrm>
            <a:off x="1297500" y="1132625"/>
            <a:ext cx="7038900" cy="4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TOC</a:t>
            </a:r>
            <a:endParaRPr/>
          </a:p>
        </p:txBody>
      </p:sp>
      <p:sp>
        <p:nvSpPr>
          <p:cNvPr id="236" name="Google Shape;236;p18"/>
          <p:cNvSpPr txBox="1"/>
          <p:nvPr/>
        </p:nvSpPr>
        <p:spPr>
          <a:xfrm>
            <a:off x="1294301" y="2097575"/>
            <a:ext cx="30183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 action="ppaction://hlinksldjump"/>
              </a:rPr>
              <a:t>Overview</a:t>
            </a:r>
            <a:endParaRPr sz="180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37" name="Google Shape;237;p18"/>
          <p:cNvSpPr txBox="1"/>
          <p:nvPr/>
        </p:nvSpPr>
        <p:spPr>
          <a:xfrm>
            <a:off x="1294301" y="3074077"/>
            <a:ext cx="30183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" action="ppaction://noaction"/>
              </a:rPr>
              <a:t>Target audience</a:t>
            </a:r>
            <a:endParaRPr sz="180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38" name="Google Shape;238;p18"/>
          <p:cNvSpPr txBox="1"/>
          <p:nvPr/>
        </p:nvSpPr>
        <p:spPr>
          <a:xfrm>
            <a:off x="1294301" y="3399577"/>
            <a:ext cx="30183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" action="ppaction://noaction"/>
              </a:rPr>
              <a:t>Market trends</a:t>
            </a:r>
            <a:endParaRPr sz="180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40" name="Google Shape;240;p18"/>
          <p:cNvSpPr txBox="1"/>
          <p:nvPr/>
        </p:nvSpPr>
        <p:spPr>
          <a:xfrm>
            <a:off x="492800" y="1132625"/>
            <a:ext cx="7954500" cy="3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1" name="Google Shape;241;p18"/>
          <p:cNvSpPr/>
          <p:nvPr/>
        </p:nvSpPr>
        <p:spPr>
          <a:xfrm>
            <a:off x="277200" y="840555"/>
            <a:ext cx="8468100" cy="36891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6550" algn="just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GB" sz="1700" dirty="0" err="1"/>
              <a:t>Berdiri</a:t>
            </a:r>
            <a:r>
              <a:rPr lang="en-GB" sz="1700" dirty="0"/>
              <a:t> </a:t>
            </a:r>
            <a:r>
              <a:rPr lang="en-GB" sz="1700" dirty="0" err="1"/>
              <a:t>sejak</a:t>
            </a:r>
            <a:r>
              <a:rPr lang="en-GB" sz="1700" dirty="0"/>
              <a:t> </a:t>
            </a:r>
            <a:r>
              <a:rPr lang="en-GB" sz="1700" dirty="0" err="1"/>
              <a:t>tahun</a:t>
            </a:r>
            <a:r>
              <a:rPr lang="en-GB" sz="1700" dirty="0"/>
              <a:t> 1981, </a:t>
            </a:r>
            <a:r>
              <a:rPr lang="en-GB" sz="1700" dirty="0" err="1"/>
              <a:t>dahulu</a:t>
            </a:r>
            <a:r>
              <a:rPr lang="en-GB" sz="1700" dirty="0"/>
              <a:t> </a:t>
            </a:r>
            <a:r>
              <a:rPr lang="en-GB" sz="1700" dirty="0" err="1"/>
              <a:t>lebih</a:t>
            </a:r>
            <a:r>
              <a:rPr lang="en-GB" sz="1700" dirty="0"/>
              <a:t> </a:t>
            </a:r>
            <a:r>
              <a:rPr lang="en-GB" sz="1700" dirty="0" err="1"/>
              <a:t>dikenal</a:t>
            </a:r>
            <a:r>
              <a:rPr lang="en-GB" sz="1700" dirty="0"/>
              <a:t> </a:t>
            </a:r>
            <a:r>
              <a:rPr lang="en-GB" sz="1700" dirty="0" err="1"/>
              <a:t>dengan</a:t>
            </a:r>
            <a:r>
              <a:rPr lang="en-GB" sz="1700" dirty="0"/>
              <a:t> nama Bank Pasar </a:t>
            </a:r>
            <a:r>
              <a:rPr lang="en-GB" sz="1700" dirty="0" err="1"/>
              <a:t>Kabupaten</a:t>
            </a:r>
            <a:r>
              <a:rPr lang="en-GB" sz="1700" dirty="0"/>
              <a:t> Tegal </a:t>
            </a:r>
            <a:r>
              <a:rPr lang="en-GB" sz="1700" dirty="0" err="1"/>
              <a:t>atau</a:t>
            </a:r>
            <a:r>
              <a:rPr lang="en-GB" sz="1700" dirty="0"/>
              <a:t> Perusahaan Daerah Bank Pasar </a:t>
            </a:r>
            <a:r>
              <a:rPr lang="en-GB" sz="1700" dirty="0" err="1"/>
              <a:t>Kabupaten</a:t>
            </a:r>
            <a:r>
              <a:rPr lang="en-GB" sz="1700" dirty="0"/>
              <a:t> Daerah Tingkat II Tegal. </a:t>
            </a:r>
            <a:r>
              <a:rPr lang="en-GB" sz="1700" dirty="0" err="1"/>
              <a:t>Didirikan</a:t>
            </a:r>
            <a:r>
              <a:rPr lang="en-GB" sz="1700" dirty="0"/>
              <a:t> </a:t>
            </a:r>
            <a:r>
              <a:rPr lang="en-GB" sz="1700" dirty="0" err="1"/>
              <a:t>sebagai</a:t>
            </a:r>
            <a:r>
              <a:rPr lang="en-GB" sz="1700" dirty="0"/>
              <a:t> Badan Usaha Milik Daerah (BUMD) </a:t>
            </a:r>
            <a:r>
              <a:rPr lang="en-GB" sz="1700" dirty="0" err="1"/>
              <a:t>berdasarkan</a:t>
            </a:r>
            <a:r>
              <a:rPr lang="en-GB" sz="1700" dirty="0"/>
              <a:t> </a:t>
            </a:r>
            <a:r>
              <a:rPr lang="en-GB" sz="1700" dirty="0" err="1"/>
              <a:t>Peraturan</a:t>
            </a:r>
            <a:r>
              <a:rPr lang="en-GB" sz="1700" dirty="0"/>
              <a:t> Daerah (</a:t>
            </a:r>
            <a:r>
              <a:rPr lang="en-GB" sz="1700" dirty="0" err="1"/>
              <a:t>Perda</a:t>
            </a:r>
            <a:r>
              <a:rPr lang="en-GB" sz="1700" dirty="0"/>
              <a:t>) No. 2 </a:t>
            </a:r>
            <a:r>
              <a:rPr lang="en-GB" sz="1700" dirty="0" err="1"/>
              <a:t>Tahun</a:t>
            </a:r>
            <a:r>
              <a:rPr lang="en-GB" sz="1700" dirty="0"/>
              <a:t> 1981 </a:t>
            </a:r>
            <a:r>
              <a:rPr lang="en-GB" sz="1700" dirty="0" err="1"/>
              <a:t>Pemerintah</a:t>
            </a:r>
            <a:r>
              <a:rPr lang="en-GB" sz="1700" dirty="0"/>
              <a:t> </a:t>
            </a:r>
            <a:r>
              <a:rPr lang="en-GB" sz="1700" dirty="0" err="1"/>
              <a:t>Kabupaten</a:t>
            </a:r>
            <a:r>
              <a:rPr lang="en-GB" sz="1700" dirty="0"/>
              <a:t> Daerah Tingkat II Tegal.</a:t>
            </a:r>
            <a:endParaRPr sz="1700" dirty="0"/>
          </a:p>
          <a:p>
            <a:pPr marL="457200" lvl="0" indent="-336550" algn="just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GB" sz="1700" dirty="0"/>
              <a:t>Pada </a:t>
            </a:r>
            <a:r>
              <a:rPr lang="en-GB" sz="1700" dirty="0" err="1"/>
              <a:t>Tahun</a:t>
            </a:r>
            <a:r>
              <a:rPr lang="en-GB" sz="1700" dirty="0"/>
              <a:t> 1995 PD Bank Pasar </a:t>
            </a:r>
            <a:r>
              <a:rPr lang="en-GB" sz="1700" dirty="0" err="1"/>
              <a:t>Kabupaten</a:t>
            </a:r>
            <a:r>
              <a:rPr lang="en-GB" sz="1700" dirty="0"/>
              <a:t> Tegal </a:t>
            </a:r>
            <a:r>
              <a:rPr lang="en-GB" sz="1700" dirty="0" err="1"/>
              <a:t>berubah</a:t>
            </a:r>
            <a:r>
              <a:rPr lang="en-GB" sz="1700" dirty="0"/>
              <a:t> nama </a:t>
            </a:r>
            <a:r>
              <a:rPr lang="en-GB" sz="1700" dirty="0" err="1"/>
              <a:t>menjadi</a:t>
            </a:r>
            <a:r>
              <a:rPr lang="en-GB" sz="1700" dirty="0"/>
              <a:t> PD BPR Bank Pasar </a:t>
            </a:r>
            <a:r>
              <a:rPr lang="en-GB" sz="1700" dirty="0" err="1"/>
              <a:t>Kabupaten</a:t>
            </a:r>
            <a:r>
              <a:rPr lang="en-GB" sz="1700" dirty="0"/>
              <a:t> Daerah Tingkat II Tegal.</a:t>
            </a:r>
            <a:endParaRPr sz="1700" dirty="0"/>
          </a:p>
          <a:p>
            <a:pPr marL="457200" lvl="0" indent="-336550" algn="just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GB" sz="1700" dirty="0"/>
              <a:t>Pada </a:t>
            </a:r>
            <a:r>
              <a:rPr lang="en-GB" sz="1700" dirty="0" err="1"/>
              <a:t>Tahun</a:t>
            </a:r>
            <a:r>
              <a:rPr lang="en-GB" sz="1700" dirty="0"/>
              <a:t> 2009 </a:t>
            </a:r>
            <a:r>
              <a:rPr lang="en-GB" sz="1700" dirty="0" err="1"/>
              <a:t>berdasarkan</a:t>
            </a:r>
            <a:r>
              <a:rPr lang="en-GB" sz="1700" dirty="0"/>
              <a:t> </a:t>
            </a:r>
            <a:r>
              <a:rPr lang="en-GB" sz="1700" dirty="0" err="1"/>
              <a:t>Peraturan</a:t>
            </a:r>
            <a:r>
              <a:rPr lang="en-GB" sz="1700" dirty="0"/>
              <a:t> Daerah </a:t>
            </a:r>
            <a:r>
              <a:rPr lang="en-GB" sz="1700" dirty="0" err="1"/>
              <a:t>Kabupaten</a:t>
            </a:r>
            <a:r>
              <a:rPr lang="en-GB" sz="1700" dirty="0"/>
              <a:t> Tegal </a:t>
            </a:r>
            <a:r>
              <a:rPr lang="en-GB" sz="1700" dirty="0" err="1"/>
              <a:t>Nomor</a:t>
            </a:r>
            <a:r>
              <a:rPr lang="en-GB" sz="1700" dirty="0"/>
              <a:t> 13 </a:t>
            </a:r>
            <a:r>
              <a:rPr lang="en-GB" sz="1700" dirty="0" err="1"/>
              <a:t>Tahun</a:t>
            </a:r>
            <a:r>
              <a:rPr lang="en-GB" sz="1700" dirty="0"/>
              <a:t> 2009 dan </a:t>
            </a:r>
            <a:r>
              <a:rPr lang="en-GB" sz="1700" dirty="0" err="1"/>
              <a:t>telah</a:t>
            </a:r>
            <a:r>
              <a:rPr lang="en-GB" sz="1700" dirty="0"/>
              <a:t> </a:t>
            </a:r>
            <a:r>
              <a:rPr lang="en-GB" sz="1700" dirty="0" err="1"/>
              <a:t>mendapatkan</a:t>
            </a:r>
            <a:r>
              <a:rPr lang="en-GB" sz="1700" dirty="0"/>
              <a:t> </a:t>
            </a:r>
            <a:r>
              <a:rPr lang="en-GB" sz="1700" dirty="0" err="1"/>
              <a:t>persetujuan</a:t>
            </a:r>
            <a:r>
              <a:rPr lang="en-GB" sz="1700" dirty="0"/>
              <a:t> </a:t>
            </a:r>
            <a:r>
              <a:rPr lang="en-GB" sz="1700" dirty="0" err="1"/>
              <a:t>dari</a:t>
            </a:r>
            <a:r>
              <a:rPr lang="en-GB" sz="1700" dirty="0"/>
              <a:t> Bank Indonesia </a:t>
            </a:r>
            <a:r>
              <a:rPr lang="en-GB" sz="1700" dirty="0" err="1"/>
              <a:t>dengn</a:t>
            </a:r>
            <a:r>
              <a:rPr lang="en-GB" sz="1700" dirty="0"/>
              <a:t> </a:t>
            </a:r>
            <a:r>
              <a:rPr lang="en-GB" sz="1700" dirty="0" err="1"/>
              <a:t>terbitnya</a:t>
            </a:r>
            <a:r>
              <a:rPr lang="en-GB" sz="1700" dirty="0"/>
              <a:t> SK </a:t>
            </a:r>
            <a:r>
              <a:rPr lang="en-GB" sz="1700" dirty="0" err="1"/>
              <a:t>Pemimpin</a:t>
            </a:r>
            <a:r>
              <a:rPr lang="en-GB" sz="1700" dirty="0"/>
              <a:t> BI No. 11/3KEP.BI/</a:t>
            </a:r>
            <a:r>
              <a:rPr lang="en-GB" sz="1700" dirty="0" err="1"/>
              <a:t>Sm</a:t>
            </a:r>
            <a:r>
              <a:rPr lang="en-GB" sz="1700" dirty="0"/>
              <a:t>/2009 PD BPR Bank Pasar </a:t>
            </a:r>
            <a:r>
              <a:rPr lang="en-GB" sz="1700" dirty="0" err="1"/>
              <a:t>Kabupaten</a:t>
            </a:r>
            <a:r>
              <a:rPr lang="en-GB" sz="1700" dirty="0"/>
              <a:t> Daerah Tingkat II Tegal </a:t>
            </a:r>
            <a:r>
              <a:rPr lang="en-GB" sz="1700" dirty="0" err="1"/>
              <a:t>berganti</a:t>
            </a:r>
            <a:r>
              <a:rPr lang="en-GB" sz="1700" dirty="0"/>
              <a:t> nama </a:t>
            </a:r>
            <a:r>
              <a:rPr lang="en-GB" sz="1700" dirty="0" err="1"/>
              <a:t>menjadi</a:t>
            </a:r>
            <a:r>
              <a:rPr lang="en-GB" sz="1700" dirty="0"/>
              <a:t> PD BPR Bank Tegal Gotong Royong </a:t>
            </a:r>
            <a:r>
              <a:rPr lang="en-GB" sz="1700" dirty="0" err="1"/>
              <a:t>atau</a:t>
            </a:r>
            <a:r>
              <a:rPr lang="en-GB" sz="1700" dirty="0"/>
              <a:t> </a:t>
            </a:r>
            <a:r>
              <a:rPr lang="en-GB" sz="1700" dirty="0" err="1"/>
              <a:t>biasa</a:t>
            </a:r>
            <a:r>
              <a:rPr lang="en-GB" sz="1700" dirty="0"/>
              <a:t> </a:t>
            </a:r>
            <a:r>
              <a:rPr lang="en-GB" sz="1700" dirty="0" err="1"/>
              <a:t>dikenal</a:t>
            </a:r>
            <a:r>
              <a:rPr lang="en-GB" sz="1700" dirty="0"/>
              <a:t> </a:t>
            </a:r>
            <a:r>
              <a:rPr lang="en-GB" sz="1700" dirty="0" err="1"/>
              <a:t>dengan</a:t>
            </a:r>
            <a:r>
              <a:rPr lang="en-GB" sz="1700" dirty="0"/>
              <a:t> </a:t>
            </a:r>
            <a:r>
              <a:rPr lang="en-GB" sz="1700" dirty="0" err="1"/>
              <a:t>sebutan</a:t>
            </a:r>
            <a:r>
              <a:rPr lang="en-GB" sz="1700" dirty="0"/>
              <a:t> Bank TGR.</a:t>
            </a:r>
            <a:endParaRPr sz="17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DFCF374-D505-5F79-F900-D8D6AE852674}"/>
              </a:ext>
            </a:extLst>
          </p:cNvPr>
          <p:cNvGrpSpPr/>
          <p:nvPr/>
        </p:nvGrpSpPr>
        <p:grpSpPr>
          <a:xfrm>
            <a:off x="-1" y="0"/>
            <a:ext cx="9400674" cy="5301573"/>
            <a:chOff x="-1" y="0"/>
            <a:chExt cx="9400674" cy="53015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9ACA2F4-2DC9-39FB-1303-B4580461E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-270" r="36464" b="87833"/>
            <a:stretch>
              <a:fillRect/>
            </a:stretch>
          </p:blipFill>
          <p:spPr>
            <a:xfrm>
              <a:off x="-1" y="0"/>
              <a:ext cx="3408947" cy="83418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8FCB499-BDD1-CE47-16CD-44890A2C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86658" r="40773" b="-1217"/>
            <a:stretch>
              <a:fillRect/>
            </a:stretch>
          </p:blipFill>
          <p:spPr>
            <a:xfrm>
              <a:off x="0" y="4069164"/>
              <a:ext cx="4010526" cy="123240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2E82E29-7A4A-2334-9837-CF560D47E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8318" t="91517" r="-3556"/>
            <a:stretch>
              <a:fillRect/>
            </a:stretch>
          </p:blipFill>
          <p:spPr>
            <a:xfrm>
              <a:off x="6248400" y="4404554"/>
              <a:ext cx="3152273" cy="738946"/>
            </a:xfrm>
            <a:prstGeom prst="rect">
              <a:avLst/>
            </a:prstGeom>
          </p:spPr>
        </p:pic>
      </p:grpSp>
      <p:sp>
        <p:nvSpPr>
          <p:cNvPr id="7" name="Google Shape;239;p18">
            <a:extLst>
              <a:ext uri="{FF2B5EF4-FFF2-40B4-BE49-F238E27FC236}">
                <a16:creationId xmlns:a16="http://schemas.microsoft.com/office/drawing/2014/main" id="{B40E0222-72CD-E089-211D-13965E7EDB4D}"/>
              </a:ext>
            </a:extLst>
          </p:cNvPr>
          <p:cNvSpPr txBox="1"/>
          <p:nvPr/>
        </p:nvSpPr>
        <p:spPr>
          <a:xfrm>
            <a:off x="5495521" y="251531"/>
            <a:ext cx="3241758" cy="5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Montserrat"/>
                <a:ea typeface="Montserrat"/>
                <a:cs typeface="Montserrat"/>
                <a:sym typeface="Montserrat"/>
              </a:rPr>
              <a:t>SEJARAH SINGKAT</a:t>
            </a:r>
            <a:endParaRPr sz="1800" b="1" dirty="0"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9"/>
          <p:cNvSpPr txBox="1">
            <a:spLocks noGrp="1"/>
          </p:cNvSpPr>
          <p:nvPr>
            <p:ph type="title"/>
          </p:nvPr>
        </p:nvSpPr>
        <p:spPr>
          <a:xfrm>
            <a:off x="1297500" y="1132625"/>
            <a:ext cx="7038900" cy="4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TOC</a:t>
            </a:r>
            <a:endParaRPr/>
          </a:p>
        </p:txBody>
      </p:sp>
      <p:sp>
        <p:nvSpPr>
          <p:cNvPr id="247" name="Google Shape;247;p19"/>
          <p:cNvSpPr txBox="1"/>
          <p:nvPr/>
        </p:nvSpPr>
        <p:spPr>
          <a:xfrm>
            <a:off x="1294301" y="2097575"/>
            <a:ext cx="30183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 action="ppaction://hlinksldjump"/>
              </a:rPr>
              <a:t>Overview</a:t>
            </a:r>
            <a:endParaRPr sz="180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48" name="Google Shape;248;p19"/>
          <p:cNvSpPr txBox="1"/>
          <p:nvPr/>
        </p:nvSpPr>
        <p:spPr>
          <a:xfrm>
            <a:off x="1294301" y="3074077"/>
            <a:ext cx="30183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" action="ppaction://noaction"/>
              </a:rPr>
              <a:t>Target audience</a:t>
            </a:r>
            <a:endParaRPr sz="180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49" name="Google Shape;249;p19"/>
          <p:cNvSpPr txBox="1"/>
          <p:nvPr/>
        </p:nvSpPr>
        <p:spPr>
          <a:xfrm>
            <a:off x="1294301" y="3399577"/>
            <a:ext cx="30183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" action="ppaction://noaction"/>
              </a:rPr>
              <a:t>Market trends</a:t>
            </a:r>
            <a:endParaRPr sz="180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51" name="Google Shape;251;p19"/>
          <p:cNvSpPr txBox="1"/>
          <p:nvPr/>
        </p:nvSpPr>
        <p:spPr>
          <a:xfrm>
            <a:off x="492800" y="1132625"/>
            <a:ext cx="7954500" cy="3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2" name="Google Shape;252;p19"/>
          <p:cNvSpPr/>
          <p:nvPr/>
        </p:nvSpPr>
        <p:spPr>
          <a:xfrm>
            <a:off x="277200" y="710630"/>
            <a:ext cx="8468100" cy="382704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6550" algn="just">
              <a:buSzPts val="1700"/>
              <a:buChar char="●"/>
            </a:pPr>
            <a:r>
              <a:rPr lang="en-GB" sz="1700" dirty="0"/>
              <a:t>PD BPR Bank TGR  </a:t>
            </a:r>
            <a:r>
              <a:rPr lang="en-GB" sz="1700" dirty="0" err="1"/>
              <a:t>berubah</a:t>
            </a:r>
            <a:r>
              <a:rPr lang="en-GB" sz="1700" dirty="0"/>
              <a:t> </a:t>
            </a:r>
            <a:r>
              <a:rPr lang="en-GB" sz="1700" dirty="0" err="1"/>
              <a:t>badan</a:t>
            </a:r>
            <a:r>
              <a:rPr lang="en-GB" sz="1700" dirty="0"/>
              <a:t> </a:t>
            </a:r>
            <a:r>
              <a:rPr lang="en-GB" sz="1700" dirty="0" err="1"/>
              <a:t>hukum</a:t>
            </a:r>
            <a:r>
              <a:rPr lang="en-GB" sz="1700" dirty="0"/>
              <a:t> </a:t>
            </a:r>
            <a:r>
              <a:rPr lang="en-GB" sz="1700" dirty="0" err="1"/>
              <a:t>menjadi</a:t>
            </a:r>
            <a:r>
              <a:rPr lang="en-GB" sz="1700" dirty="0"/>
              <a:t>  Perseroan ( PT  BPR Bank TGR </a:t>
            </a:r>
            <a:r>
              <a:rPr lang="en-GB" sz="1700" dirty="0" err="1"/>
              <a:t>Perseroda</a:t>
            </a:r>
            <a:r>
              <a:rPr lang="en-GB" sz="1700" dirty="0"/>
              <a:t>) </a:t>
            </a:r>
            <a:r>
              <a:rPr lang="en-GB" sz="1700" dirty="0" err="1"/>
              <a:t>Selain</a:t>
            </a:r>
            <a:r>
              <a:rPr lang="en-GB" sz="1700" dirty="0"/>
              <a:t> </a:t>
            </a:r>
            <a:r>
              <a:rPr lang="id-ID" sz="1800" dirty="0"/>
              <a:t>mendasari</a:t>
            </a:r>
            <a:r>
              <a:rPr lang="en-US" sz="1800" dirty="0"/>
              <a:t> </a:t>
            </a:r>
            <a:r>
              <a:rPr lang="en-US" sz="1800" dirty="0" err="1"/>
              <a:t>pada</a:t>
            </a:r>
            <a:r>
              <a:rPr lang="en-US" sz="1800" dirty="0"/>
              <a:t> </a:t>
            </a:r>
            <a:r>
              <a:rPr lang="id-ID" sz="1800" dirty="0"/>
              <a:t> Pasal 409 Huruf a UU Nomor 23 Tahun 2014 </a:t>
            </a:r>
            <a:r>
              <a:rPr lang="en-US" sz="1800" dirty="0" err="1"/>
              <a:t>dan</a:t>
            </a:r>
            <a:r>
              <a:rPr lang="en-US" sz="1800" dirty="0"/>
              <a:t> </a:t>
            </a:r>
            <a:r>
              <a:rPr lang="en-US" sz="1800" dirty="0" err="1"/>
              <a:t>untuk</a:t>
            </a:r>
            <a:r>
              <a:rPr lang="en-US" sz="1800" dirty="0"/>
              <a:t> </a:t>
            </a:r>
            <a:r>
              <a:rPr lang="id-ID" sz="1800" dirty="0"/>
              <a:t>melaksanakan amanat Perme</a:t>
            </a:r>
            <a:r>
              <a:rPr lang="en-US" sz="1800" dirty="0"/>
              <a:t>n</a:t>
            </a:r>
            <a:r>
              <a:rPr lang="id-ID" sz="1800" dirty="0"/>
              <a:t>dagri  No 54 Tahun 2017 </a:t>
            </a:r>
            <a:r>
              <a:rPr lang="en-GB" sz="1700" dirty="0"/>
              <a:t>  juga  </a:t>
            </a:r>
            <a:r>
              <a:rPr lang="en-GB" sz="1700" dirty="0" err="1"/>
              <a:t>berorentasi</a:t>
            </a:r>
            <a:r>
              <a:rPr lang="en-GB" sz="1700" dirty="0"/>
              <a:t> </a:t>
            </a:r>
            <a:r>
              <a:rPr lang="en-GB" sz="1700" dirty="0" err="1"/>
              <a:t>pada</a:t>
            </a:r>
            <a:r>
              <a:rPr lang="en-GB" sz="1700" dirty="0"/>
              <a:t> profit, </a:t>
            </a:r>
            <a:r>
              <a:rPr lang="en-GB" sz="1700" dirty="0" err="1"/>
              <a:t>dan</a:t>
            </a:r>
            <a:r>
              <a:rPr lang="en-GB" sz="1700" dirty="0"/>
              <a:t> </a:t>
            </a:r>
            <a:r>
              <a:rPr lang="en-GB" sz="1700" dirty="0" err="1"/>
              <a:t>telah</a:t>
            </a:r>
            <a:r>
              <a:rPr lang="en-GB" sz="1700" dirty="0"/>
              <a:t> </a:t>
            </a:r>
            <a:r>
              <a:rPr lang="en-GB" sz="1700" dirty="0" err="1"/>
              <a:t>ditetapkan</a:t>
            </a:r>
            <a:r>
              <a:rPr lang="en-GB" sz="1700" dirty="0"/>
              <a:t> </a:t>
            </a:r>
            <a:r>
              <a:rPr lang="en-GB" sz="1700" dirty="0" err="1"/>
              <a:t>serta</a:t>
            </a:r>
            <a:r>
              <a:rPr lang="en-GB" sz="1700" dirty="0"/>
              <a:t> </a:t>
            </a:r>
            <a:r>
              <a:rPr lang="en-GB" sz="1700" dirty="0" err="1"/>
              <a:t>diundangkan</a:t>
            </a:r>
            <a:r>
              <a:rPr lang="en-GB" sz="1700" dirty="0"/>
              <a:t> </a:t>
            </a:r>
            <a:r>
              <a:rPr lang="en-GB" sz="1700" dirty="0" err="1"/>
              <a:t>pada</a:t>
            </a:r>
            <a:r>
              <a:rPr lang="en-GB" sz="1700" dirty="0"/>
              <a:t> </a:t>
            </a:r>
            <a:r>
              <a:rPr lang="en-GB" sz="1700" dirty="0" err="1"/>
              <a:t>tangga</a:t>
            </a:r>
            <a:r>
              <a:rPr lang="en-GB" sz="1700" dirty="0"/>
              <a:t> 12 </a:t>
            </a:r>
            <a:r>
              <a:rPr lang="en-GB" sz="1700" dirty="0" err="1"/>
              <a:t>Maret</a:t>
            </a:r>
            <a:r>
              <a:rPr lang="en-GB" sz="1700" dirty="0"/>
              <a:t> 2020 </a:t>
            </a:r>
            <a:r>
              <a:rPr lang="en-GB" sz="1700" dirty="0" err="1"/>
              <a:t>melalui</a:t>
            </a:r>
            <a:r>
              <a:rPr lang="en-GB" sz="1700" dirty="0"/>
              <a:t> </a:t>
            </a:r>
            <a:r>
              <a:rPr lang="en-GB" sz="1700" dirty="0" err="1"/>
              <a:t>Peraturan</a:t>
            </a:r>
            <a:r>
              <a:rPr lang="en-GB" sz="1700" dirty="0"/>
              <a:t> Daerah </a:t>
            </a:r>
            <a:r>
              <a:rPr lang="en-GB" sz="1700" dirty="0" err="1"/>
              <a:t>Kabupaten</a:t>
            </a:r>
            <a:r>
              <a:rPr lang="en-GB" sz="1700" dirty="0"/>
              <a:t> </a:t>
            </a:r>
            <a:r>
              <a:rPr lang="en-GB" sz="1700" dirty="0" err="1"/>
              <a:t>Tegal</a:t>
            </a:r>
            <a:r>
              <a:rPr lang="en-GB" sz="1700" dirty="0"/>
              <a:t> </a:t>
            </a:r>
            <a:r>
              <a:rPr lang="en-GB" sz="1700" dirty="0" err="1"/>
              <a:t>Nomor</a:t>
            </a:r>
            <a:r>
              <a:rPr lang="en-GB" sz="1700" dirty="0"/>
              <a:t>   6 </a:t>
            </a:r>
            <a:r>
              <a:rPr lang="en-GB" sz="1700" dirty="0" err="1"/>
              <a:t>tahun</a:t>
            </a:r>
            <a:r>
              <a:rPr lang="en-GB" sz="1700" dirty="0"/>
              <a:t> 2020 </a:t>
            </a:r>
            <a:r>
              <a:rPr lang="en-GB" sz="1700" dirty="0" err="1"/>
              <a:t>tentang</a:t>
            </a:r>
            <a:r>
              <a:rPr lang="en-GB" sz="1700" dirty="0"/>
              <a:t>     PT BPR Bank TGR                       ( </a:t>
            </a:r>
            <a:r>
              <a:rPr lang="en-GB" sz="1700" dirty="0" err="1"/>
              <a:t>Perseroda</a:t>
            </a:r>
            <a:r>
              <a:rPr lang="en-GB" sz="1700" dirty="0"/>
              <a:t> ) , </a:t>
            </a:r>
            <a:r>
              <a:rPr lang="en-GB" sz="1700" dirty="0" err="1"/>
              <a:t>dan</a:t>
            </a:r>
            <a:r>
              <a:rPr lang="en-GB" sz="1700" dirty="0"/>
              <a:t> </a:t>
            </a:r>
            <a:r>
              <a:rPr lang="id-ID" sz="1800" dirty="0"/>
              <a:t> </a:t>
            </a:r>
            <a:r>
              <a:rPr lang="id-ID" sz="1700" dirty="0"/>
              <a:t>Keputusan Dewan Komisioner Otoritas Jasa Keuangan Nomor KEP-7/KO.0303/2021 tentang Pengalihan Izin Usaha Atas Perubahan Badan Hukum PD Bank Perkreditan Rakyat  Bank Tegal Gotong Royong menjadi  PT Bank Perkreditan Rakyat  Bank Tegal Gotong Royong (Perseroda) </a:t>
            </a:r>
            <a:endParaRPr lang="en-US" sz="17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18D417-8AF1-3597-54AA-A9A57D877215}"/>
              </a:ext>
            </a:extLst>
          </p:cNvPr>
          <p:cNvGrpSpPr/>
          <p:nvPr/>
        </p:nvGrpSpPr>
        <p:grpSpPr>
          <a:xfrm>
            <a:off x="-1" y="0"/>
            <a:ext cx="9400674" cy="5301573"/>
            <a:chOff x="-1" y="0"/>
            <a:chExt cx="9400674" cy="53015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BBDE055-C286-C35F-4E04-1F59DDF70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-270" r="36464" b="87833"/>
            <a:stretch>
              <a:fillRect/>
            </a:stretch>
          </p:blipFill>
          <p:spPr>
            <a:xfrm>
              <a:off x="-1" y="0"/>
              <a:ext cx="3408947" cy="83418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02EA7A7-2BA3-6D7A-0752-54FE9365D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86658" r="40773" b="-1217"/>
            <a:stretch>
              <a:fillRect/>
            </a:stretch>
          </p:blipFill>
          <p:spPr>
            <a:xfrm>
              <a:off x="0" y="4069164"/>
              <a:ext cx="4010526" cy="123240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5A05A8A-5F23-C7B3-1C87-65E503444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8318" t="91517" r="-3556"/>
            <a:stretch>
              <a:fillRect/>
            </a:stretch>
          </p:blipFill>
          <p:spPr>
            <a:xfrm>
              <a:off x="6248400" y="4404554"/>
              <a:ext cx="3152273" cy="738946"/>
            </a:xfrm>
            <a:prstGeom prst="rect">
              <a:avLst/>
            </a:prstGeom>
          </p:spPr>
        </p:pic>
      </p:grpSp>
      <p:sp>
        <p:nvSpPr>
          <p:cNvPr id="8" name="Google Shape;239;p18">
            <a:extLst>
              <a:ext uri="{FF2B5EF4-FFF2-40B4-BE49-F238E27FC236}">
                <a16:creationId xmlns:a16="http://schemas.microsoft.com/office/drawing/2014/main" id="{9BE0DE6D-2178-20F1-0B9A-1D966FFDE993}"/>
              </a:ext>
            </a:extLst>
          </p:cNvPr>
          <p:cNvSpPr txBox="1"/>
          <p:nvPr/>
        </p:nvSpPr>
        <p:spPr>
          <a:xfrm>
            <a:off x="5495521" y="251531"/>
            <a:ext cx="3241758" cy="5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Montserrat"/>
                <a:ea typeface="Montserrat"/>
                <a:cs typeface="Montserrat"/>
                <a:sym typeface="Montserrat"/>
              </a:rPr>
              <a:t>SEJARAH SINGKAT</a:t>
            </a:r>
            <a:endParaRPr sz="1800" b="1" dirty="0"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>
          <a:extLst>
            <a:ext uri="{FF2B5EF4-FFF2-40B4-BE49-F238E27FC236}">
              <a16:creationId xmlns:a16="http://schemas.microsoft.com/office/drawing/2014/main" id="{7D047DC9-55ED-C134-71FE-1BE504A75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9">
            <a:extLst>
              <a:ext uri="{FF2B5EF4-FFF2-40B4-BE49-F238E27FC236}">
                <a16:creationId xmlns:a16="http://schemas.microsoft.com/office/drawing/2014/main" id="{D44A4418-D202-9348-1991-35F942E369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7500" y="1132625"/>
            <a:ext cx="7038900" cy="4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TOC</a:t>
            </a:r>
            <a:endParaRPr/>
          </a:p>
        </p:txBody>
      </p:sp>
      <p:sp>
        <p:nvSpPr>
          <p:cNvPr id="247" name="Google Shape;247;p19">
            <a:extLst>
              <a:ext uri="{FF2B5EF4-FFF2-40B4-BE49-F238E27FC236}">
                <a16:creationId xmlns:a16="http://schemas.microsoft.com/office/drawing/2014/main" id="{A1FBBD0A-1474-4BDD-5C68-9A856A109E83}"/>
              </a:ext>
            </a:extLst>
          </p:cNvPr>
          <p:cNvSpPr txBox="1"/>
          <p:nvPr/>
        </p:nvSpPr>
        <p:spPr>
          <a:xfrm>
            <a:off x="1294301" y="2097575"/>
            <a:ext cx="30183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 action="ppaction://hlinksldjump"/>
              </a:rPr>
              <a:t>Overview</a:t>
            </a:r>
            <a:endParaRPr sz="180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48" name="Google Shape;248;p19">
            <a:extLst>
              <a:ext uri="{FF2B5EF4-FFF2-40B4-BE49-F238E27FC236}">
                <a16:creationId xmlns:a16="http://schemas.microsoft.com/office/drawing/2014/main" id="{22A57174-183E-E801-7485-205A8C0F2DFB}"/>
              </a:ext>
            </a:extLst>
          </p:cNvPr>
          <p:cNvSpPr txBox="1"/>
          <p:nvPr/>
        </p:nvSpPr>
        <p:spPr>
          <a:xfrm>
            <a:off x="1294301" y="3074077"/>
            <a:ext cx="30183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" action="ppaction://noaction"/>
              </a:rPr>
              <a:t>Target audience</a:t>
            </a:r>
            <a:endParaRPr sz="180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49" name="Google Shape;249;p19">
            <a:extLst>
              <a:ext uri="{FF2B5EF4-FFF2-40B4-BE49-F238E27FC236}">
                <a16:creationId xmlns:a16="http://schemas.microsoft.com/office/drawing/2014/main" id="{09431C8B-1E69-51D8-3A7D-F8E4EE05104C}"/>
              </a:ext>
            </a:extLst>
          </p:cNvPr>
          <p:cNvSpPr txBox="1"/>
          <p:nvPr/>
        </p:nvSpPr>
        <p:spPr>
          <a:xfrm>
            <a:off x="1294301" y="3399577"/>
            <a:ext cx="30183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" action="ppaction://noaction"/>
              </a:rPr>
              <a:t>Market trends</a:t>
            </a:r>
            <a:endParaRPr sz="180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51" name="Google Shape;251;p19">
            <a:extLst>
              <a:ext uri="{FF2B5EF4-FFF2-40B4-BE49-F238E27FC236}">
                <a16:creationId xmlns:a16="http://schemas.microsoft.com/office/drawing/2014/main" id="{168F61D4-EFEC-B7DA-64D0-7DCE83D1AEF0}"/>
              </a:ext>
            </a:extLst>
          </p:cNvPr>
          <p:cNvSpPr txBox="1"/>
          <p:nvPr/>
        </p:nvSpPr>
        <p:spPr>
          <a:xfrm>
            <a:off x="492800" y="1132625"/>
            <a:ext cx="7954500" cy="3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2" name="Google Shape;252;p19">
            <a:extLst>
              <a:ext uri="{FF2B5EF4-FFF2-40B4-BE49-F238E27FC236}">
                <a16:creationId xmlns:a16="http://schemas.microsoft.com/office/drawing/2014/main" id="{EC72CAC0-ECC1-E09A-CB20-36263D2D929A}"/>
              </a:ext>
            </a:extLst>
          </p:cNvPr>
          <p:cNvSpPr/>
          <p:nvPr/>
        </p:nvSpPr>
        <p:spPr>
          <a:xfrm>
            <a:off x="277200" y="710630"/>
            <a:ext cx="8468100" cy="382704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6550" algn="just">
              <a:buSzPts val="1700"/>
              <a:buChar char="●"/>
            </a:pPr>
            <a:r>
              <a:rPr lang="en-GB" sz="1700" dirty="0"/>
              <a:t>PD BPR Bank TGR  </a:t>
            </a:r>
            <a:r>
              <a:rPr lang="en-GB" sz="1700" dirty="0" err="1"/>
              <a:t>berubah</a:t>
            </a:r>
            <a:r>
              <a:rPr lang="en-GB" sz="1700" dirty="0"/>
              <a:t> </a:t>
            </a:r>
            <a:r>
              <a:rPr lang="en-GB" sz="1700" dirty="0" err="1"/>
              <a:t>nomenklatur</a:t>
            </a:r>
            <a:r>
              <a:rPr lang="en-GB" sz="1700" dirty="0"/>
              <a:t> </a:t>
            </a:r>
            <a:r>
              <a:rPr lang="en-GB" sz="1700" dirty="0" err="1"/>
              <a:t>serta</a:t>
            </a:r>
            <a:r>
              <a:rPr lang="en-GB" sz="1700" dirty="0"/>
              <a:t> </a:t>
            </a:r>
            <a:r>
              <a:rPr lang="en-GB" sz="1700" dirty="0" err="1"/>
              <a:t>nama</a:t>
            </a:r>
            <a:r>
              <a:rPr lang="en-GB" sz="1700" dirty="0"/>
              <a:t> </a:t>
            </a:r>
            <a:r>
              <a:rPr lang="en-GB" sz="1700" dirty="0" err="1"/>
              <a:t>menjadi</a:t>
            </a:r>
            <a:r>
              <a:rPr lang="en-GB" sz="1700" dirty="0"/>
              <a:t> PT BPR Bank </a:t>
            </a:r>
            <a:r>
              <a:rPr lang="en-GB" sz="1700" dirty="0" err="1"/>
              <a:t>Tegal</a:t>
            </a:r>
            <a:r>
              <a:rPr lang="en-GB" sz="1700" dirty="0"/>
              <a:t> </a:t>
            </a:r>
            <a:r>
              <a:rPr lang="en-GB" sz="1700" dirty="0" err="1"/>
              <a:t>Perseroda</a:t>
            </a:r>
            <a:r>
              <a:rPr lang="en-GB" sz="1700" dirty="0"/>
              <a:t> </a:t>
            </a:r>
            <a:r>
              <a:rPr lang="id-ID" sz="1800" dirty="0"/>
              <a:t>mendasari</a:t>
            </a:r>
            <a:r>
              <a:rPr lang="en-US" sz="1800" dirty="0"/>
              <a:t> pada </a:t>
            </a:r>
            <a:r>
              <a:rPr lang="en-US" sz="1800" dirty="0" err="1"/>
              <a:t>undang-undang</a:t>
            </a:r>
            <a:r>
              <a:rPr lang="en-US" sz="1800" dirty="0"/>
              <a:t> </a:t>
            </a:r>
            <a:r>
              <a:rPr lang="en-US" sz="1800" dirty="0" err="1"/>
              <a:t>republik</a:t>
            </a:r>
            <a:r>
              <a:rPr lang="en-US" sz="1800" dirty="0"/>
              <a:t> </a:t>
            </a:r>
            <a:r>
              <a:rPr lang="en-US" sz="1800" dirty="0" err="1"/>
              <a:t>indonesia</a:t>
            </a:r>
            <a:r>
              <a:rPr lang="en-US" sz="1800" dirty="0"/>
              <a:t> </a:t>
            </a:r>
            <a:r>
              <a:rPr lang="en-US" sz="1800" dirty="0" err="1"/>
              <a:t>nomor</a:t>
            </a:r>
            <a:r>
              <a:rPr lang="en-US" sz="1800" dirty="0"/>
              <a:t> 4 </a:t>
            </a:r>
            <a:r>
              <a:rPr lang="en-US" sz="1800" dirty="0" err="1"/>
              <a:t>tahun</a:t>
            </a:r>
            <a:r>
              <a:rPr lang="en-US" sz="1800" dirty="0"/>
              <a:t> 2023 </a:t>
            </a:r>
            <a:r>
              <a:rPr lang="en-US" sz="1800" dirty="0" err="1"/>
              <a:t>tentang</a:t>
            </a:r>
            <a:r>
              <a:rPr lang="en-US" sz="1800" dirty="0"/>
              <a:t> </a:t>
            </a:r>
            <a:r>
              <a:rPr lang="en-US" sz="1800" dirty="0" err="1"/>
              <a:t>pengembangan</a:t>
            </a:r>
            <a:r>
              <a:rPr lang="en-US" sz="1800" dirty="0"/>
              <a:t> dan </a:t>
            </a:r>
            <a:r>
              <a:rPr lang="en-US" sz="1800" dirty="0" err="1"/>
              <a:t>penguatan</a:t>
            </a:r>
            <a:r>
              <a:rPr lang="en-US" sz="1800" dirty="0"/>
              <a:t> </a:t>
            </a:r>
            <a:r>
              <a:rPr lang="en-US" sz="1800" dirty="0" err="1"/>
              <a:t>sektor</a:t>
            </a:r>
            <a:r>
              <a:rPr lang="en-US" sz="1800" dirty="0"/>
              <a:t> </a:t>
            </a:r>
            <a:r>
              <a:rPr lang="en-US" sz="1800" dirty="0" err="1"/>
              <a:t>keuangan</a:t>
            </a:r>
            <a:r>
              <a:rPr lang="en-US" sz="1800" dirty="0"/>
              <a:t>, </a:t>
            </a:r>
            <a:r>
              <a:rPr lang="en-US" sz="1800" dirty="0" err="1"/>
              <a:t>peraturan</a:t>
            </a:r>
            <a:r>
              <a:rPr lang="en-US" sz="1800" dirty="0"/>
              <a:t> </a:t>
            </a:r>
            <a:r>
              <a:rPr lang="en-US" sz="1800" dirty="0" err="1"/>
              <a:t>otoritas</a:t>
            </a:r>
            <a:r>
              <a:rPr lang="en-US" sz="1800" dirty="0"/>
              <a:t> </a:t>
            </a:r>
            <a:r>
              <a:rPr lang="en-US" sz="1800" dirty="0" err="1"/>
              <a:t>jasa</a:t>
            </a:r>
            <a:r>
              <a:rPr lang="en-US" sz="1800" dirty="0"/>
              <a:t> </a:t>
            </a:r>
            <a:r>
              <a:rPr lang="en-US" sz="1800" dirty="0" err="1"/>
              <a:t>keuangan</a:t>
            </a:r>
            <a:r>
              <a:rPr lang="en-US" sz="1800" dirty="0"/>
              <a:t> </a:t>
            </a:r>
            <a:r>
              <a:rPr lang="en-US" sz="1800" dirty="0" err="1"/>
              <a:t>nomor</a:t>
            </a:r>
            <a:r>
              <a:rPr lang="en-US" sz="1800" dirty="0"/>
              <a:t> 7 </a:t>
            </a:r>
            <a:r>
              <a:rPr lang="en-US" sz="1800" dirty="0" err="1"/>
              <a:t>tahun</a:t>
            </a:r>
            <a:r>
              <a:rPr lang="en-US" sz="1800" dirty="0"/>
              <a:t> 2024 </a:t>
            </a:r>
            <a:r>
              <a:rPr lang="en-US" sz="1800" dirty="0" err="1"/>
              <a:t>tentang</a:t>
            </a:r>
            <a:r>
              <a:rPr lang="en-US" sz="1800" dirty="0"/>
              <a:t> Bank </a:t>
            </a:r>
            <a:r>
              <a:rPr lang="en-US" sz="1800" dirty="0" err="1"/>
              <a:t>Perekonomian</a:t>
            </a:r>
            <a:r>
              <a:rPr lang="en-US" sz="1800" dirty="0"/>
              <a:t> Rakyat dan Bank </a:t>
            </a:r>
            <a:r>
              <a:rPr lang="en-US" sz="1800" dirty="0" err="1"/>
              <a:t>Perekonomian</a:t>
            </a:r>
            <a:r>
              <a:rPr lang="en-US" sz="1800" dirty="0"/>
              <a:t> Rakyat Syariah</a:t>
            </a:r>
            <a:r>
              <a:rPr lang="en-GB" sz="1700" dirty="0"/>
              <a:t>, </a:t>
            </a:r>
            <a:r>
              <a:rPr lang="en-GB" sz="1700" dirty="0" err="1"/>
              <a:t>serta</a:t>
            </a:r>
            <a:r>
              <a:rPr lang="en-GB" sz="1700" dirty="0"/>
              <a:t> </a:t>
            </a:r>
            <a:r>
              <a:rPr lang="id-ID" sz="1700" dirty="0"/>
              <a:t>Keputusan Dewan Komisioner Otoritas Jasa Keuangan Nomor </a:t>
            </a:r>
            <a:r>
              <a:rPr lang="id-ID" sz="1800" dirty="0"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KEP-47/KO.1302/2024 </a:t>
            </a:r>
            <a:r>
              <a:rPr lang="id-ID" sz="1700" dirty="0"/>
              <a:t>tentang </a:t>
            </a:r>
            <a:r>
              <a:rPr lang="en-US" sz="1700" dirty="0" err="1"/>
              <a:t>perubahan</a:t>
            </a:r>
            <a:r>
              <a:rPr lang="en-US" sz="1700" dirty="0"/>
              <a:t> </a:t>
            </a:r>
            <a:r>
              <a:rPr lang="en-US" sz="1700" dirty="0" err="1"/>
              <a:t>nama</a:t>
            </a:r>
            <a:r>
              <a:rPr lang="en-US" sz="1700" dirty="0"/>
              <a:t> PT Bank </a:t>
            </a:r>
            <a:r>
              <a:rPr lang="en-US" sz="1700" dirty="0" err="1"/>
              <a:t>Perkreditan</a:t>
            </a:r>
            <a:r>
              <a:rPr lang="en-US" sz="1700" dirty="0"/>
              <a:t> Rakyat Bank </a:t>
            </a:r>
            <a:r>
              <a:rPr lang="en-US" sz="1700" dirty="0" err="1"/>
              <a:t>Tegal</a:t>
            </a:r>
            <a:r>
              <a:rPr lang="en-US" sz="1700" dirty="0"/>
              <a:t> Gotong Royong (</a:t>
            </a:r>
            <a:r>
              <a:rPr lang="en-US" sz="1700" dirty="0" err="1"/>
              <a:t>Perseroda</a:t>
            </a:r>
            <a:r>
              <a:rPr lang="en-US" sz="1700" dirty="0"/>
              <a:t>) </a:t>
            </a:r>
            <a:r>
              <a:rPr lang="en-US" sz="1700" dirty="0" err="1"/>
              <a:t>menjadi</a:t>
            </a:r>
            <a:r>
              <a:rPr lang="en-US" sz="1700" dirty="0"/>
              <a:t> PT Bank </a:t>
            </a:r>
            <a:r>
              <a:rPr lang="en-US" sz="1700" dirty="0" err="1"/>
              <a:t>Perekonomian</a:t>
            </a:r>
            <a:r>
              <a:rPr lang="en-US" sz="1700" dirty="0"/>
              <a:t> Rakyat Bank </a:t>
            </a:r>
            <a:r>
              <a:rPr lang="en-US" sz="1700" dirty="0" err="1"/>
              <a:t>Tegal</a:t>
            </a:r>
            <a:r>
              <a:rPr lang="en-US" sz="1700" dirty="0"/>
              <a:t> (</a:t>
            </a:r>
            <a:r>
              <a:rPr lang="en-US" sz="1700" dirty="0" err="1"/>
              <a:t>Perseroda</a:t>
            </a:r>
            <a:r>
              <a:rPr lang="en-US" sz="1700" dirty="0"/>
              <a:t>).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20CE83C-0CB4-B13E-D58F-5F7D3DBD8E3D}"/>
              </a:ext>
            </a:extLst>
          </p:cNvPr>
          <p:cNvGrpSpPr/>
          <p:nvPr/>
        </p:nvGrpSpPr>
        <p:grpSpPr>
          <a:xfrm>
            <a:off x="-1" y="0"/>
            <a:ext cx="9400674" cy="5301573"/>
            <a:chOff x="-1" y="0"/>
            <a:chExt cx="9400674" cy="530157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3E2F494-252B-90D7-D51D-BEBFA41D2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-270" r="36464" b="87833"/>
            <a:stretch>
              <a:fillRect/>
            </a:stretch>
          </p:blipFill>
          <p:spPr>
            <a:xfrm>
              <a:off x="-1" y="0"/>
              <a:ext cx="3408947" cy="83418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E3A36A8-4A31-BA8A-311F-E2F624360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86658" r="40773" b="-1217"/>
            <a:stretch>
              <a:fillRect/>
            </a:stretch>
          </p:blipFill>
          <p:spPr>
            <a:xfrm>
              <a:off x="0" y="4069164"/>
              <a:ext cx="4010526" cy="123240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9A329B6-0444-FDC0-411A-A2A2F67A8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8318" t="91517" r="-3556"/>
            <a:stretch>
              <a:fillRect/>
            </a:stretch>
          </p:blipFill>
          <p:spPr>
            <a:xfrm>
              <a:off x="6248400" y="4404554"/>
              <a:ext cx="3152273" cy="738946"/>
            </a:xfrm>
            <a:prstGeom prst="rect">
              <a:avLst/>
            </a:prstGeom>
          </p:spPr>
        </p:pic>
      </p:grpSp>
      <p:sp>
        <p:nvSpPr>
          <p:cNvPr id="8" name="Google Shape;239;p18">
            <a:extLst>
              <a:ext uri="{FF2B5EF4-FFF2-40B4-BE49-F238E27FC236}">
                <a16:creationId xmlns:a16="http://schemas.microsoft.com/office/drawing/2014/main" id="{9A57CFD4-2DED-5635-3681-6365376DC072}"/>
              </a:ext>
            </a:extLst>
          </p:cNvPr>
          <p:cNvSpPr txBox="1"/>
          <p:nvPr/>
        </p:nvSpPr>
        <p:spPr>
          <a:xfrm>
            <a:off x="5495521" y="251531"/>
            <a:ext cx="3241758" cy="5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Montserrat"/>
                <a:ea typeface="Montserrat"/>
                <a:cs typeface="Montserrat"/>
                <a:sym typeface="Montserrat"/>
              </a:rPr>
              <a:t>SEJARAH SINGKAT</a:t>
            </a:r>
            <a:endParaRPr sz="1800" b="1" dirty="0">
              <a:latin typeface="Average"/>
              <a:ea typeface="Average"/>
              <a:cs typeface="Average"/>
              <a:sym typeface="Average"/>
            </a:endParaRPr>
          </a:p>
        </p:txBody>
      </p:sp>
    </p:spTree>
    <p:extLst>
      <p:ext uri="{BB962C8B-B14F-4D97-AF65-F5344CB8AC3E}">
        <p14:creationId xmlns:p14="http://schemas.microsoft.com/office/powerpoint/2010/main" val="3843538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>
          <a:extLst>
            <a:ext uri="{FF2B5EF4-FFF2-40B4-BE49-F238E27FC236}">
              <a16:creationId xmlns:a16="http://schemas.microsoft.com/office/drawing/2014/main" id="{D977ABC9-A18F-5127-44B9-E8A666ED0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9">
            <a:extLst>
              <a:ext uri="{FF2B5EF4-FFF2-40B4-BE49-F238E27FC236}">
                <a16:creationId xmlns:a16="http://schemas.microsoft.com/office/drawing/2014/main" id="{56EE95DA-F42F-D278-9A9F-6B91E8B58F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7500" y="1132625"/>
            <a:ext cx="7038900" cy="4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TOC</a:t>
            </a:r>
            <a:endParaRPr/>
          </a:p>
        </p:txBody>
      </p:sp>
      <p:sp>
        <p:nvSpPr>
          <p:cNvPr id="247" name="Google Shape;247;p19">
            <a:extLst>
              <a:ext uri="{FF2B5EF4-FFF2-40B4-BE49-F238E27FC236}">
                <a16:creationId xmlns:a16="http://schemas.microsoft.com/office/drawing/2014/main" id="{10280414-25D4-DC2C-72E5-AABE794EFC8A}"/>
              </a:ext>
            </a:extLst>
          </p:cNvPr>
          <p:cNvSpPr txBox="1"/>
          <p:nvPr/>
        </p:nvSpPr>
        <p:spPr>
          <a:xfrm>
            <a:off x="1294301" y="2097575"/>
            <a:ext cx="30183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 action="ppaction://hlinksldjump"/>
              </a:rPr>
              <a:t>Overview</a:t>
            </a:r>
            <a:endParaRPr sz="180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48" name="Google Shape;248;p19">
            <a:extLst>
              <a:ext uri="{FF2B5EF4-FFF2-40B4-BE49-F238E27FC236}">
                <a16:creationId xmlns:a16="http://schemas.microsoft.com/office/drawing/2014/main" id="{E0771EA4-F195-ACF5-3F19-ACC44DC0428D}"/>
              </a:ext>
            </a:extLst>
          </p:cNvPr>
          <p:cNvSpPr txBox="1"/>
          <p:nvPr/>
        </p:nvSpPr>
        <p:spPr>
          <a:xfrm>
            <a:off x="1294301" y="3074077"/>
            <a:ext cx="30183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" action="ppaction://noaction"/>
              </a:rPr>
              <a:t>Target audience</a:t>
            </a:r>
            <a:endParaRPr sz="180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49" name="Google Shape;249;p19">
            <a:extLst>
              <a:ext uri="{FF2B5EF4-FFF2-40B4-BE49-F238E27FC236}">
                <a16:creationId xmlns:a16="http://schemas.microsoft.com/office/drawing/2014/main" id="{29E6279B-182B-CE6E-6BC5-8A1F93941800}"/>
              </a:ext>
            </a:extLst>
          </p:cNvPr>
          <p:cNvSpPr txBox="1"/>
          <p:nvPr/>
        </p:nvSpPr>
        <p:spPr>
          <a:xfrm>
            <a:off x="1294301" y="3399577"/>
            <a:ext cx="30183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" action="ppaction://noaction"/>
              </a:rPr>
              <a:t>Market trends</a:t>
            </a:r>
            <a:endParaRPr sz="180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51" name="Google Shape;251;p19">
            <a:extLst>
              <a:ext uri="{FF2B5EF4-FFF2-40B4-BE49-F238E27FC236}">
                <a16:creationId xmlns:a16="http://schemas.microsoft.com/office/drawing/2014/main" id="{602CFE83-BB00-B3D1-C4DB-1AEC1623AE9A}"/>
              </a:ext>
            </a:extLst>
          </p:cNvPr>
          <p:cNvSpPr txBox="1"/>
          <p:nvPr/>
        </p:nvSpPr>
        <p:spPr>
          <a:xfrm>
            <a:off x="492800" y="1132625"/>
            <a:ext cx="7954500" cy="3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2" name="Google Shape;252;p19">
            <a:extLst>
              <a:ext uri="{FF2B5EF4-FFF2-40B4-BE49-F238E27FC236}">
                <a16:creationId xmlns:a16="http://schemas.microsoft.com/office/drawing/2014/main" id="{61CC1F6F-80D8-83EE-3561-F8C76E049007}"/>
              </a:ext>
            </a:extLst>
          </p:cNvPr>
          <p:cNvSpPr/>
          <p:nvPr/>
        </p:nvSpPr>
        <p:spPr>
          <a:xfrm>
            <a:off x="269179" y="715378"/>
            <a:ext cx="8468100" cy="382704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6550">
              <a:lnSpc>
                <a:spcPct val="200000"/>
              </a:lnSpc>
              <a:buSzPts val="1700"/>
              <a:buChar char="●"/>
            </a:pPr>
            <a:r>
              <a:rPr lang="en-US" sz="2000" dirty="0" err="1"/>
              <a:t>Alasan</a:t>
            </a:r>
            <a:r>
              <a:rPr lang="en-US" sz="2000" dirty="0"/>
              <a:t> </a:t>
            </a:r>
            <a:r>
              <a:rPr lang="en-US" sz="2000" dirty="0" err="1"/>
              <a:t>perubahan</a:t>
            </a:r>
            <a:r>
              <a:rPr lang="en-US" sz="2000" dirty="0"/>
              <a:t> </a:t>
            </a:r>
            <a:r>
              <a:rPr lang="en-US" sz="2000" dirty="0" err="1"/>
              <a:t>nama</a:t>
            </a:r>
            <a:r>
              <a:rPr lang="en-US" sz="2000" dirty="0"/>
              <a:t> </a:t>
            </a:r>
            <a:r>
              <a:rPr lang="en-US" sz="2000" dirty="0" err="1"/>
              <a:t>antara</a:t>
            </a:r>
            <a:r>
              <a:rPr lang="en-US" sz="2000" dirty="0"/>
              <a:t> lain :</a:t>
            </a:r>
          </a:p>
          <a:p>
            <a:pPr marL="463550" lvl="0" indent="-342900">
              <a:lnSpc>
                <a:spcPct val="200000"/>
              </a:lnSpc>
              <a:buSzPts val="1700"/>
              <a:buAutoNum type="alphaLcPeriod"/>
            </a:pPr>
            <a:r>
              <a:rPr lang="en-US" sz="2000" dirty="0" err="1"/>
              <a:t>Sebagai</a:t>
            </a:r>
            <a:r>
              <a:rPr lang="en-US" sz="2000" dirty="0"/>
              <a:t> </a:t>
            </a:r>
            <a:r>
              <a:rPr lang="en-US" sz="2000" dirty="0" err="1"/>
              <a:t>identitas</a:t>
            </a:r>
            <a:r>
              <a:rPr lang="en-US" sz="2000" dirty="0"/>
              <a:t> yang </a:t>
            </a:r>
            <a:r>
              <a:rPr lang="en-US" sz="2000" dirty="0" err="1"/>
              <a:t>menunjukan</a:t>
            </a:r>
            <a:r>
              <a:rPr lang="en-US" sz="2000" dirty="0"/>
              <a:t> Lokasi </a:t>
            </a:r>
            <a:r>
              <a:rPr lang="en-US" sz="2000" dirty="0" err="1"/>
              <a:t>atau</a:t>
            </a:r>
            <a:r>
              <a:rPr lang="en-US" sz="2000" dirty="0"/>
              <a:t> wilayah </a:t>
            </a:r>
            <a:r>
              <a:rPr lang="en-US" sz="2000" dirty="0" err="1"/>
              <a:t>kantor</a:t>
            </a:r>
            <a:endParaRPr lang="en-US" sz="2000" dirty="0"/>
          </a:p>
          <a:p>
            <a:pPr marL="463550" lvl="0" indent="-342900">
              <a:lnSpc>
                <a:spcPct val="200000"/>
              </a:lnSpc>
              <a:buSzPts val="1700"/>
              <a:buAutoNum type="alphaLcPeriod"/>
            </a:pPr>
            <a:r>
              <a:rPr lang="en-US" sz="2000" dirty="0"/>
              <a:t>Agar </a:t>
            </a:r>
            <a:r>
              <a:rPr lang="en-US" sz="2000" dirty="0" err="1"/>
              <a:t>lebih</a:t>
            </a:r>
            <a:r>
              <a:rPr lang="en-US" sz="2000" dirty="0"/>
              <a:t> </a:t>
            </a:r>
            <a:r>
              <a:rPr lang="en-US" sz="2000" dirty="0" err="1"/>
              <a:t>mudah</a:t>
            </a:r>
            <a:r>
              <a:rPr lang="en-US" sz="2000" dirty="0"/>
              <a:t> </a:t>
            </a:r>
            <a:r>
              <a:rPr lang="en-US" sz="2000" dirty="0" err="1"/>
              <a:t>diingat</a:t>
            </a:r>
            <a:r>
              <a:rPr lang="en-US" sz="2000" dirty="0"/>
              <a:t> Masyarakat </a:t>
            </a:r>
            <a:r>
              <a:rPr lang="en-US" sz="2000" dirty="0" err="1"/>
              <a:t>baik</a:t>
            </a:r>
            <a:r>
              <a:rPr lang="en-US" sz="2000" dirty="0"/>
              <a:t> </a:t>
            </a:r>
            <a:r>
              <a:rPr lang="en-US" sz="2000" dirty="0" err="1"/>
              <a:t>diwilayah</a:t>
            </a:r>
            <a:r>
              <a:rPr lang="en-US" sz="2000" dirty="0"/>
              <a:t> </a:t>
            </a:r>
            <a:r>
              <a:rPr lang="en-US" sz="2000" dirty="0" err="1"/>
              <a:t>kabupaten</a:t>
            </a:r>
            <a:r>
              <a:rPr lang="en-US" sz="2000" dirty="0"/>
              <a:t> </a:t>
            </a:r>
            <a:r>
              <a:rPr lang="en-US" sz="2000" dirty="0" err="1"/>
              <a:t>maupun</a:t>
            </a:r>
            <a:r>
              <a:rPr lang="en-US" sz="2000" dirty="0"/>
              <a:t> </a:t>
            </a:r>
            <a:r>
              <a:rPr lang="en-US" sz="2000" dirty="0" err="1"/>
              <a:t>kota</a:t>
            </a:r>
            <a:r>
              <a:rPr lang="en-US" sz="2000" dirty="0"/>
              <a:t> </a:t>
            </a:r>
            <a:r>
              <a:rPr lang="en-US" sz="2000" dirty="0" err="1"/>
              <a:t>Tegal</a:t>
            </a:r>
            <a:endParaRPr lang="en-US" sz="2000" dirty="0"/>
          </a:p>
          <a:p>
            <a:pPr marL="463550" lvl="0" indent="-342900">
              <a:lnSpc>
                <a:spcPct val="200000"/>
              </a:lnSpc>
              <a:buSzPts val="1700"/>
              <a:buAutoNum type="alphaLcPeriod"/>
            </a:pPr>
            <a:r>
              <a:rPr lang="en-US" sz="2000" dirty="0" err="1"/>
              <a:t>Meningkatkan</a:t>
            </a:r>
            <a:r>
              <a:rPr lang="en-US" sz="2000" dirty="0"/>
              <a:t> </a:t>
            </a:r>
            <a:r>
              <a:rPr lang="en-US" sz="2000" dirty="0" err="1"/>
              <a:t>kepercayaan</a:t>
            </a:r>
            <a:r>
              <a:rPr lang="en-US" sz="2000" dirty="0"/>
              <a:t> </a:t>
            </a:r>
            <a:r>
              <a:rPr lang="en-US" sz="2000" dirty="0" err="1"/>
              <a:t>masyarakat</a:t>
            </a:r>
            <a:endParaRPr lang="en-US" sz="2000" dirty="0"/>
          </a:p>
        </p:txBody>
      </p:sp>
      <p:sp>
        <p:nvSpPr>
          <p:cNvPr id="4" name="Google Shape;239;p18">
            <a:extLst>
              <a:ext uri="{FF2B5EF4-FFF2-40B4-BE49-F238E27FC236}">
                <a16:creationId xmlns:a16="http://schemas.microsoft.com/office/drawing/2014/main" id="{157B4B35-8356-241A-89B4-00B2C12D246D}"/>
              </a:ext>
            </a:extLst>
          </p:cNvPr>
          <p:cNvSpPr txBox="1"/>
          <p:nvPr/>
        </p:nvSpPr>
        <p:spPr>
          <a:xfrm>
            <a:off x="5495521" y="251531"/>
            <a:ext cx="3241758" cy="5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Montserrat"/>
                <a:ea typeface="Montserrat"/>
                <a:cs typeface="Montserrat"/>
                <a:sym typeface="Montserrat"/>
              </a:rPr>
              <a:t>SEJARAH SINGKAT</a:t>
            </a:r>
            <a:endParaRPr sz="1800" b="1" dirty="0">
              <a:latin typeface="Average"/>
              <a:ea typeface="Average"/>
              <a:cs typeface="Average"/>
              <a:sym typeface="Average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47E40A9-EE38-FEC1-9EFC-93FA6B1DCE81}"/>
              </a:ext>
            </a:extLst>
          </p:cNvPr>
          <p:cNvGrpSpPr/>
          <p:nvPr/>
        </p:nvGrpSpPr>
        <p:grpSpPr>
          <a:xfrm>
            <a:off x="-1" y="0"/>
            <a:ext cx="9400674" cy="5301573"/>
            <a:chOff x="-1" y="0"/>
            <a:chExt cx="9400674" cy="530157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C947029-0892-8003-1893-454AE6F08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-270" r="36464" b="87833"/>
            <a:stretch>
              <a:fillRect/>
            </a:stretch>
          </p:blipFill>
          <p:spPr>
            <a:xfrm>
              <a:off x="-1" y="0"/>
              <a:ext cx="3408947" cy="83418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83A706B-8C8F-1E5E-58A0-885C2BD52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86658" r="40773" b="-1217"/>
            <a:stretch>
              <a:fillRect/>
            </a:stretch>
          </p:blipFill>
          <p:spPr>
            <a:xfrm>
              <a:off x="0" y="4069164"/>
              <a:ext cx="4010526" cy="123240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6F6FD66-CC00-B5CC-F75B-DDE5D1017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8318" t="91517" r="-3556"/>
            <a:stretch>
              <a:fillRect/>
            </a:stretch>
          </p:blipFill>
          <p:spPr>
            <a:xfrm>
              <a:off x="6248400" y="4404554"/>
              <a:ext cx="3152273" cy="7389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0097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0"/>
          <p:cNvSpPr txBox="1">
            <a:spLocks noGrp="1"/>
          </p:cNvSpPr>
          <p:nvPr>
            <p:ph type="title"/>
          </p:nvPr>
        </p:nvSpPr>
        <p:spPr>
          <a:xfrm>
            <a:off x="247950" y="2144700"/>
            <a:ext cx="3603600" cy="12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800" b="1" dirty="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VISI BANK TEGAL</a:t>
            </a:r>
            <a:endParaRPr sz="3800" b="1" dirty="0">
              <a:solidFill>
                <a:srgbClr val="00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58" name="Google Shape;258;p20"/>
          <p:cNvSpPr txBox="1">
            <a:spLocks noGrp="1"/>
          </p:cNvSpPr>
          <p:nvPr>
            <p:ph type="body" idx="1"/>
          </p:nvPr>
        </p:nvSpPr>
        <p:spPr>
          <a:xfrm>
            <a:off x="3851550" y="1116150"/>
            <a:ext cx="44403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24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Terwujudnya</a:t>
            </a:r>
            <a:r>
              <a:rPr lang="en-GB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BPR yang </a:t>
            </a:r>
            <a:r>
              <a:rPr lang="en-GB" sz="24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sehat</a:t>
            </a:r>
            <a:r>
              <a:rPr lang="en-GB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dan </a:t>
            </a:r>
            <a:r>
              <a:rPr lang="en-GB" sz="24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terus</a:t>
            </a:r>
            <a:r>
              <a:rPr lang="en-GB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tumbuh</a:t>
            </a:r>
            <a:r>
              <a:rPr lang="en-GB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seiring</a:t>
            </a:r>
            <a:r>
              <a:rPr lang="en-GB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dengan</a:t>
            </a:r>
            <a:r>
              <a:rPr lang="en-GB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peningkatan</a:t>
            </a:r>
            <a:r>
              <a:rPr lang="en-GB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kepercayaan</a:t>
            </a:r>
            <a:r>
              <a:rPr lang="en-GB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masyarakat</a:t>
            </a:r>
            <a:endParaRPr sz="24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3489447-D6C6-CF7D-4AD6-16073DB668A6}"/>
              </a:ext>
            </a:extLst>
          </p:cNvPr>
          <p:cNvGrpSpPr/>
          <p:nvPr/>
        </p:nvGrpSpPr>
        <p:grpSpPr>
          <a:xfrm>
            <a:off x="-1" y="0"/>
            <a:ext cx="9400674" cy="5301573"/>
            <a:chOff x="-1" y="0"/>
            <a:chExt cx="9400674" cy="53015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D8BBD0A-E81A-C75A-4E70-7F8AA2868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-270" r="36464" b="87833"/>
            <a:stretch>
              <a:fillRect/>
            </a:stretch>
          </p:blipFill>
          <p:spPr>
            <a:xfrm>
              <a:off x="-1" y="0"/>
              <a:ext cx="3408947" cy="83418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F24D859-EE4B-286D-2527-D75A12256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86658" r="40773" b="-1217"/>
            <a:stretch>
              <a:fillRect/>
            </a:stretch>
          </p:blipFill>
          <p:spPr>
            <a:xfrm>
              <a:off x="0" y="4069164"/>
              <a:ext cx="4010526" cy="123240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05934A2-2374-91A1-B6EE-E6CFBD956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8318" t="91517" r="-3556"/>
            <a:stretch>
              <a:fillRect/>
            </a:stretch>
          </p:blipFill>
          <p:spPr>
            <a:xfrm>
              <a:off x="6248400" y="4404554"/>
              <a:ext cx="3152273" cy="73894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1"/>
          <p:cNvSpPr txBox="1">
            <a:spLocks noGrp="1"/>
          </p:cNvSpPr>
          <p:nvPr>
            <p:ph type="title"/>
          </p:nvPr>
        </p:nvSpPr>
        <p:spPr>
          <a:xfrm>
            <a:off x="247950" y="2144700"/>
            <a:ext cx="3603600" cy="12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800" b="1" dirty="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MISI BANK TEGAL</a:t>
            </a:r>
            <a:endParaRPr sz="3800" b="1" dirty="0">
              <a:solidFill>
                <a:srgbClr val="00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65" name="Google Shape;265;p21"/>
          <p:cNvSpPr txBox="1">
            <a:spLocks noGrp="1"/>
          </p:cNvSpPr>
          <p:nvPr>
            <p:ph type="body" idx="1"/>
          </p:nvPr>
        </p:nvSpPr>
        <p:spPr>
          <a:xfrm>
            <a:off x="3775350" y="1268550"/>
            <a:ext cx="44403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0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Menjadikan</a:t>
            </a:r>
            <a:r>
              <a:rPr lang="en-GB" sz="2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BPR </a:t>
            </a:r>
            <a:r>
              <a:rPr lang="en-GB" sz="20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sebagai</a:t>
            </a:r>
            <a:r>
              <a:rPr lang="en-GB" sz="2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penyedia</a:t>
            </a:r>
            <a:r>
              <a:rPr lang="en-GB" sz="2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jasa</a:t>
            </a:r>
            <a:r>
              <a:rPr lang="en-GB" sz="2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keuangan</a:t>
            </a:r>
            <a:r>
              <a:rPr lang="en-GB" sz="2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yang </a:t>
            </a:r>
            <a:r>
              <a:rPr lang="en-GB" sz="20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mengakar</a:t>
            </a:r>
            <a:r>
              <a:rPr lang="en-GB" sz="2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dan </a:t>
            </a:r>
            <a:r>
              <a:rPr lang="en-GB" sz="20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menyebar</a:t>
            </a:r>
            <a:r>
              <a:rPr lang="en-GB" sz="2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di </a:t>
            </a:r>
            <a:r>
              <a:rPr lang="en-GB" sz="20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masyarakat</a:t>
            </a:r>
            <a:r>
              <a:rPr lang="en-GB" sz="2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dengan</a:t>
            </a:r>
            <a:r>
              <a:rPr lang="en-GB" sz="2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meningkatkan</a:t>
            </a:r>
            <a:r>
              <a:rPr lang="en-GB" sz="2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peranan</a:t>
            </a:r>
            <a:r>
              <a:rPr lang="en-GB" sz="2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perempuan</a:t>
            </a:r>
            <a:r>
              <a:rPr lang="en-GB" sz="2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dalam</a:t>
            </a:r>
            <a:r>
              <a:rPr lang="en-GB" sz="2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kesejahteraan</a:t>
            </a:r>
            <a:r>
              <a:rPr lang="en-GB" sz="2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keluarga</a:t>
            </a:r>
            <a:r>
              <a:rPr lang="en-GB" sz="2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Meningkatkan</a:t>
            </a:r>
            <a:r>
              <a:rPr lang="en-GB" sz="2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fungsi</a:t>
            </a:r>
            <a:r>
              <a:rPr lang="en-GB" sz="2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dan </a:t>
            </a:r>
            <a:r>
              <a:rPr lang="en-GB" sz="20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peran</a:t>
            </a:r>
            <a:r>
              <a:rPr lang="en-GB" sz="2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BPR </a:t>
            </a:r>
            <a:r>
              <a:rPr lang="en-GB" sz="20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sebagai</a:t>
            </a:r>
            <a:r>
              <a:rPr lang="en-GB" sz="2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sumber</a:t>
            </a:r>
            <a:r>
              <a:rPr lang="en-GB" sz="2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Pendapatan</a:t>
            </a:r>
            <a:r>
              <a:rPr lang="en-GB" sz="2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Asli Daerah (PAD)</a:t>
            </a:r>
            <a:endParaRPr sz="28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680D1BD-CA5E-11BB-FC0C-48DA36B203AC}"/>
              </a:ext>
            </a:extLst>
          </p:cNvPr>
          <p:cNvGrpSpPr/>
          <p:nvPr/>
        </p:nvGrpSpPr>
        <p:grpSpPr>
          <a:xfrm>
            <a:off x="-1" y="0"/>
            <a:ext cx="9400674" cy="5301573"/>
            <a:chOff x="-1" y="0"/>
            <a:chExt cx="9400674" cy="53015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075EA9D-F86B-3C48-D256-E0E466104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-270" r="36464" b="87833"/>
            <a:stretch>
              <a:fillRect/>
            </a:stretch>
          </p:blipFill>
          <p:spPr>
            <a:xfrm>
              <a:off x="-1" y="0"/>
              <a:ext cx="3408947" cy="83418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EA1B32D-8A4C-8198-3E71-95FA183FF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86658" r="40773" b="-1217"/>
            <a:stretch>
              <a:fillRect/>
            </a:stretch>
          </p:blipFill>
          <p:spPr>
            <a:xfrm>
              <a:off x="0" y="4069164"/>
              <a:ext cx="4010526" cy="123240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2B24DC4-2D22-1268-6A2D-19CEF28F4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8318" t="91517" r="-3556"/>
            <a:stretch>
              <a:fillRect/>
            </a:stretch>
          </p:blipFill>
          <p:spPr>
            <a:xfrm>
              <a:off x="6248400" y="4404554"/>
              <a:ext cx="3152273" cy="73894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2"/>
          <p:cNvSpPr txBox="1">
            <a:spLocks noGrp="1"/>
          </p:cNvSpPr>
          <p:nvPr>
            <p:ph type="title"/>
          </p:nvPr>
        </p:nvSpPr>
        <p:spPr>
          <a:xfrm>
            <a:off x="1061915" y="678167"/>
            <a:ext cx="6880729" cy="4919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b="1" dirty="0">
                <a:solidFill>
                  <a:schemeClr val="tx1"/>
                </a:solidFill>
              </a:rPr>
              <a:t>JARINGAN KANTOR DAN WILAYAH</a:t>
            </a:r>
            <a:br>
              <a:rPr lang="en-GB" b="1" dirty="0">
                <a:solidFill>
                  <a:schemeClr val="tx1"/>
                </a:solidFill>
              </a:rPr>
            </a:br>
            <a:r>
              <a:rPr lang="en-GB" sz="1600" b="1" dirty="0">
                <a:solidFill>
                  <a:schemeClr val="tx1"/>
                </a:solidFill>
              </a:rPr>
              <a:t>Kantor </a:t>
            </a:r>
            <a:r>
              <a:rPr lang="en-GB" sz="1600" b="1" dirty="0" err="1">
                <a:solidFill>
                  <a:schemeClr val="tx1"/>
                </a:solidFill>
              </a:rPr>
              <a:t>Pusat</a:t>
            </a:r>
            <a:r>
              <a:rPr lang="en-GB" sz="1600" b="1" dirty="0">
                <a:solidFill>
                  <a:schemeClr val="tx1"/>
                </a:solidFill>
              </a:rPr>
              <a:t>, Jl. A. </a:t>
            </a:r>
            <a:r>
              <a:rPr lang="en-GB" sz="1600" b="1" dirty="0" err="1">
                <a:solidFill>
                  <a:schemeClr val="tx1"/>
                </a:solidFill>
              </a:rPr>
              <a:t>Yani</a:t>
            </a:r>
            <a:r>
              <a:rPr lang="en-GB" sz="1600" b="1" dirty="0">
                <a:solidFill>
                  <a:schemeClr val="tx1"/>
                </a:solidFill>
              </a:rPr>
              <a:t> 11 </a:t>
            </a:r>
            <a:r>
              <a:rPr lang="en-GB" sz="1600" b="1" dirty="0" err="1">
                <a:solidFill>
                  <a:schemeClr val="tx1"/>
                </a:solidFill>
              </a:rPr>
              <a:t>Procot</a:t>
            </a:r>
            <a:r>
              <a:rPr lang="en-GB" sz="1600" b="1" dirty="0">
                <a:solidFill>
                  <a:schemeClr val="tx1"/>
                </a:solidFill>
              </a:rPr>
              <a:t> </a:t>
            </a:r>
            <a:r>
              <a:rPr lang="en-GB" sz="1600" b="1" dirty="0" err="1">
                <a:solidFill>
                  <a:schemeClr val="tx1"/>
                </a:solidFill>
              </a:rPr>
              <a:t>Slawi</a:t>
            </a:r>
            <a:endParaRPr sz="1600" b="1" dirty="0">
              <a:solidFill>
                <a:schemeClr val="tx1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85451" y="1425807"/>
            <a:ext cx="7671839" cy="2898536"/>
          </a:xfrm>
        </p:spPr>
        <p:txBody>
          <a:bodyPr/>
          <a:lstStyle/>
          <a:p>
            <a:pPr marL="146050" indent="0">
              <a:buNone/>
            </a:pPr>
            <a:r>
              <a:rPr lang="en-US" sz="1400" b="1" dirty="0">
                <a:solidFill>
                  <a:schemeClr val="tx1"/>
                </a:solidFill>
              </a:rPr>
              <a:t>1. Kantor Kas  </a:t>
            </a:r>
            <a:r>
              <a:rPr lang="en-US" sz="1400" b="1" dirty="0" err="1">
                <a:solidFill>
                  <a:schemeClr val="tx1"/>
                </a:solidFill>
              </a:rPr>
              <a:t>Bojong</a:t>
            </a:r>
            <a:r>
              <a:rPr lang="en-US" sz="1400" b="1" dirty="0">
                <a:solidFill>
                  <a:schemeClr val="tx1"/>
                </a:solidFill>
              </a:rPr>
              <a:t> – </a:t>
            </a:r>
            <a:r>
              <a:rPr lang="en-US" sz="1400" b="1" dirty="0" err="1">
                <a:solidFill>
                  <a:schemeClr val="tx1"/>
                </a:solidFill>
              </a:rPr>
              <a:t>Sebelah</a:t>
            </a:r>
            <a:r>
              <a:rPr lang="en-US" sz="1400" b="1" dirty="0">
                <a:solidFill>
                  <a:schemeClr val="tx1"/>
                </a:solidFill>
              </a:rPr>
              <a:t> Barat  /</a:t>
            </a:r>
            <a:r>
              <a:rPr lang="en-US" sz="1400" b="1" dirty="0" err="1">
                <a:solidFill>
                  <a:schemeClr val="tx1"/>
                </a:solidFill>
              </a:rPr>
              <a:t>Depan</a:t>
            </a:r>
            <a:r>
              <a:rPr lang="en-US" sz="1400" b="1" dirty="0">
                <a:solidFill>
                  <a:schemeClr val="tx1"/>
                </a:solidFill>
              </a:rPr>
              <a:t> Pasar </a:t>
            </a:r>
            <a:r>
              <a:rPr lang="en-US" sz="1400" b="1" dirty="0" err="1">
                <a:solidFill>
                  <a:schemeClr val="tx1"/>
                </a:solidFill>
              </a:rPr>
              <a:t>Bojong</a:t>
            </a:r>
            <a:endParaRPr lang="en-US" sz="1400" b="1" dirty="0">
              <a:solidFill>
                <a:schemeClr val="tx1"/>
              </a:solidFill>
            </a:endParaRPr>
          </a:p>
          <a:p>
            <a:pPr marL="146050" indent="0">
              <a:buNone/>
            </a:pPr>
            <a:r>
              <a:rPr lang="en-US" sz="1400" b="1" dirty="0">
                <a:solidFill>
                  <a:schemeClr val="tx1"/>
                </a:solidFill>
              </a:rPr>
              <a:t>2. Kantor Kas  </a:t>
            </a:r>
            <a:r>
              <a:rPr lang="en-US" sz="1400" b="1" dirty="0" err="1">
                <a:solidFill>
                  <a:schemeClr val="tx1"/>
                </a:solidFill>
              </a:rPr>
              <a:t>Margasari</a:t>
            </a:r>
            <a:r>
              <a:rPr lang="en-US" sz="1400" b="1" dirty="0">
                <a:solidFill>
                  <a:schemeClr val="tx1"/>
                </a:solidFill>
              </a:rPr>
              <a:t> – </a:t>
            </a:r>
            <a:r>
              <a:rPr lang="en-US" sz="1400" b="1" dirty="0" err="1">
                <a:solidFill>
                  <a:schemeClr val="tx1"/>
                </a:solidFill>
              </a:rPr>
              <a:t>Kompleks</a:t>
            </a:r>
            <a:r>
              <a:rPr lang="en-US" sz="1400" b="1" dirty="0">
                <a:solidFill>
                  <a:schemeClr val="tx1"/>
                </a:solidFill>
              </a:rPr>
              <a:t> Ruko Jl. Raya </a:t>
            </a:r>
            <a:r>
              <a:rPr lang="en-US" sz="1400" b="1" dirty="0" err="1">
                <a:solidFill>
                  <a:schemeClr val="tx1"/>
                </a:solidFill>
              </a:rPr>
              <a:t>Margasari</a:t>
            </a:r>
            <a:r>
              <a:rPr lang="en-US" sz="1400" b="1" dirty="0">
                <a:solidFill>
                  <a:schemeClr val="tx1"/>
                </a:solidFill>
              </a:rPr>
              <a:t> - </a:t>
            </a:r>
            <a:r>
              <a:rPr lang="en-US" sz="1400" b="1" dirty="0" err="1">
                <a:solidFill>
                  <a:schemeClr val="tx1"/>
                </a:solidFill>
              </a:rPr>
              <a:t>Jatibarang</a:t>
            </a:r>
            <a:r>
              <a:rPr lang="en-US" sz="1400" b="1" dirty="0">
                <a:solidFill>
                  <a:schemeClr val="tx1"/>
                </a:solidFill>
              </a:rPr>
              <a:t> RT 01/01</a:t>
            </a:r>
          </a:p>
          <a:p>
            <a:pPr marL="146050" indent="0">
              <a:buNone/>
            </a:pPr>
            <a:r>
              <a:rPr lang="en-US" sz="1400" b="1" dirty="0">
                <a:solidFill>
                  <a:schemeClr val="tx1"/>
                </a:solidFill>
              </a:rPr>
              <a:t>3. Kantor Kas  </a:t>
            </a:r>
            <a:r>
              <a:rPr lang="en-US" sz="1400" b="1" dirty="0" err="1">
                <a:solidFill>
                  <a:schemeClr val="tx1"/>
                </a:solidFill>
              </a:rPr>
              <a:t>Jatinegara</a:t>
            </a:r>
            <a:r>
              <a:rPr lang="en-US" sz="1400" b="1" dirty="0">
                <a:solidFill>
                  <a:schemeClr val="tx1"/>
                </a:solidFill>
              </a:rPr>
              <a:t> – Pasar </a:t>
            </a:r>
            <a:r>
              <a:rPr lang="en-US" sz="1400" b="1" dirty="0" err="1">
                <a:solidFill>
                  <a:schemeClr val="tx1"/>
                </a:solidFill>
              </a:rPr>
              <a:t>Jatinegara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ke</a:t>
            </a:r>
            <a:r>
              <a:rPr lang="en-US" sz="1400" b="1" dirty="0">
                <a:solidFill>
                  <a:schemeClr val="tx1"/>
                </a:solidFill>
              </a:rPr>
              <a:t> Barat /</a:t>
            </a:r>
            <a:r>
              <a:rPr lang="en-US" sz="1400" b="1" dirty="0" err="1">
                <a:solidFill>
                  <a:schemeClr val="tx1"/>
                </a:solidFill>
              </a:rPr>
              <a:t>Sebelah</a:t>
            </a:r>
            <a:r>
              <a:rPr lang="en-US" sz="1400" b="1" dirty="0">
                <a:solidFill>
                  <a:schemeClr val="tx1"/>
                </a:solidFill>
              </a:rPr>
              <a:t> Barat Masjid </a:t>
            </a:r>
            <a:r>
              <a:rPr lang="en-US" sz="1400" b="1" dirty="0" err="1">
                <a:solidFill>
                  <a:schemeClr val="tx1"/>
                </a:solidFill>
              </a:rPr>
              <a:t>Baiturrahman</a:t>
            </a:r>
            <a:endParaRPr lang="en-US" sz="1400" b="1" dirty="0">
              <a:solidFill>
                <a:schemeClr val="tx1"/>
              </a:solidFill>
            </a:endParaRPr>
          </a:p>
          <a:p>
            <a:pPr marL="146050" indent="0">
              <a:buNone/>
            </a:pPr>
            <a:r>
              <a:rPr lang="en-US" sz="1400" b="1" dirty="0">
                <a:solidFill>
                  <a:schemeClr val="tx1"/>
                </a:solidFill>
              </a:rPr>
              <a:t>4. Kantor Kas   </a:t>
            </a:r>
            <a:r>
              <a:rPr lang="en-US" sz="1400" b="1" dirty="0" err="1">
                <a:solidFill>
                  <a:schemeClr val="tx1"/>
                </a:solidFill>
              </a:rPr>
              <a:t>Dukuh</a:t>
            </a:r>
            <a:r>
              <a:rPr lang="en-US" sz="1400" b="1" dirty="0">
                <a:solidFill>
                  <a:schemeClr val="tx1"/>
                </a:solidFill>
              </a:rPr>
              <a:t> Turi -</a:t>
            </a:r>
            <a:r>
              <a:rPr lang="id-ID" sz="1400" b="1" dirty="0">
                <a:solidFill>
                  <a:schemeClr val="tx1"/>
                </a:solidFill>
              </a:rPr>
              <a:t>Jl. Raya Pagongan  No 25 </a:t>
            </a:r>
            <a:r>
              <a:rPr lang="en-US" sz="1400" b="1" dirty="0">
                <a:solidFill>
                  <a:schemeClr val="tx1"/>
                </a:solidFill>
              </a:rPr>
              <a:t>/ Utara </a:t>
            </a:r>
            <a:r>
              <a:rPr lang="en-US" sz="1400" b="1" dirty="0" err="1">
                <a:solidFill>
                  <a:schemeClr val="tx1"/>
                </a:solidFill>
              </a:rPr>
              <a:t>Kodim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Tegal</a:t>
            </a:r>
            <a:endParaRPr lang="en-US" sz="1400" b="1" dirty="0">
              <a:solidFill>
                <a:schemeClr val="tx1"/>
              </a:solidFill>
            </a:endParaRPr>
          </a:p>
          <a:p>
            <a:pPr marL="146050" indent="0">
              <a:buNone/>
            </a:pPr>
            <a:r>
              <a:rPr lang="en-US" sz="1400" b="1" dirty="0">
                <a:solidFill>
                  <a:schemeClr val="tx1"/>
                </a:solidFill>
              </a:rPr>
              <a:t>5. Kantor Kas   </a:t>
            </a:r>
            <a:r>
              <a:rPr lang="en-US" sz="1400" b="1" dirty="0" err="1">
                <a:solidFill>
                  <a:schemeClr val="tx1"/>
                </a:solidFill>
              </a:rPr>
              <a:t>Lebaksiu</a:t>
            </a:r>
            <a:r>
              <a:rPr lang="en-US" sz="1400" b="1" dirty="0">
                <a:solidFill>
                  <a:schemeClr val="tx1"/>
                </a:solidFill>
              </a:rPr>
              <a:t> – </a:t>
            </a:r>
            <a:r>
              <a:rPr lang="en-US" sz="1400" b="1" dirty="0" err="1">
                <a:solidFill>
                  <a:schemeClr val="tx1"/>
                </a:solidFill>
              </a:rPr>
              <a:t>Jl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id-ID" sz="1400" b="1" dirty="0">
                <a:solidFill>
                  <a:schemeClr val="tx1"/>
                </a:solidFill>
              </a:rPr>
              <a:t> Raya Barat Lebaksiu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Depan</a:t>
            </a:r>
            <a:r>
              <a:rPr lang="en-US" sz="1400" b="1" dirty="0">
                <a:solidFill>
                  <a:schemeClr val="tx1"/>
                </a:solidFill>
              </a:rPr>
              <a:t> pasar </a:t>
            </a:r>
            <a:r>
              <a:rPr lang="en-US" sz="1400" b="1" dirty="0" err="1">
                <a:solidFill>
                  <a:schemeClr val="tx1"/>
                </a:solidFill>
              </a:rPr>
              <a:t>lebaksiu</a:t>
            </a:r>
            <a:endParaRPr lang="en-US" sz="1400" b="1" dirty="0">
              <a:solidFill>
                <a:schemeClr val="tx1"/>
              </a:solidFill>
            </a:endParaRPr>
          </a:p>
          <a:p>
            <a:pPr marL="146050" indent="0">
              <a:buNone/>
            </a:pPr>
            <a:r>
              <a:rPr lang="en-US" sz="1400" b="1" dirty="0">
                <a:solidFill>
                  <a:schemeClr val="tx1"/>
                </a:solidFill>
              </a:rPr>
              <a:t>6. Kantor Kas   </a:t>
            </a:r>
            <a:r>
              <a:rPr lang="en-US" sz="1400" b="1" dirty="0" err="1">
                <a:solidFill>
                  <a:schemeClr val="tx1"/>
                </a:solidFill>
              </a:rPr>
              <a:t>Kemantran</a:t>
            </a:r>
            <a:r>
              <a:rPr lang="en-US" sz="1400" b="1" dirty="0">
                <a:solidFill>
                  <a:schemeClr val="tx1"/>
                </a:solidFill>
              </a:rPr>
              <a:t> - </a:t>
            </a:r>
            <a:r>
              <a:rPr lang="id-ID" sz="1400" b="1" dirty="0">
                <a:solidFill>
                  <a:schemeClr val="tx1"/>
                </a:solidFill>
              </a:rPr>
              <a:t>Jl Raya Kemantran Nomor  39</a:t>
            </a:r>
            <a:endParaRPr lang="en-US" sz="1400" b="1" dirty="0">
              <a:solidFill>
                <a:schemeClr val="tx1"/>
              </a:solidFill>
            </a:endParaRPr>
          </a:p>
          <a:p>
            <a:pPr marL="146050" indent="0">
              <a:buNone/>
            </a:pPr>
            <a:r>
              <a:rPr lang="en-US" sz="1400" b="1" dirty="0">
                <a:solidFill>
                  <a:schemeClr val="tx1"/>
                </a:solidFill>
              </a:rPr>
              <a:t>7. Kantor Kas  </a:t>
            </a:r>
            <a:r>
              <a:rPr lang="en-US" sz="1400" b="1" dirty="0" err="1">
                <a:solidFill>
                  <a:schemeClr val="tx1"/>
                </a:solidFill>
              </a:rPr>
              <a:t>Suradadi</a:t>
            </a:r>
            <a:r>
              <a:rPr lang="en-US" sz="1400" b="1" dirty="0">
                <a:solidFill>
                  <a:schemeClr val="tx1"/>
                </a:solidFill>
              </a:rPr>
              <a:t>  </a:t>
            </a:r>
            <a:r>
              <a:rPr lang="id-ID" sz="1400" b="1" dirty="0">
                <a:solidFill>
                  <a:schemeClr val="tx1"/>
                </a:solidFill>
              </a:rPr>
              <a:t>Jl. Raya </a:t>
            </a:r>
            <a:r>
              <a:rPr lang="en-US" sz="1400" b="1" dirty="0" err="1">
                <a:solidFill>
                  <a:schemeClr val="tx1"/>
                </a:solidFill>
              </a:rPr>
              <a:t>Pasar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Kertasari</a:t>
            </a:r>
            <a:r>
              <a:rPr lang="en-US" sz="1400" b="1" dirty="0">
                <a:solidFill>
                  <a:schemeClr val="tx1"/>
                </a:solidFill>
              </a:rPr>
              <a:t>- </a:t>
            </a:r>
            <a:r>
              <a:rPr lang="en-US" sz="1400" b="1" dirty="0" err="1">
                <a:solidFill>
                  <a:schemeClr val="tx1"/>
                </a:solidFill>
              </a:rPr>
              <a:t>Suradadi</a:t>
            </a:r>
            <a:endParaRPr lang="en-US" sz="1400" b="1" dirty="0">
              <a:solidFill>
                <a:schemeClr val="tx1"/>
              </a:solidFill>
            </a:endParaRPr>
          </a:p>
          <a:p>
            <a:pPr marL="146050" indent="0">
              <a:buNone/>
            </a:pPr>
            <a:r>
              <a:rPr lang="en-US" sz="1400" b="1" dirty="0">
                <a:solidFill>
                  <a:schemeClr val="tx1"/>
                </a:solidFill>
              </a:rPr>
              <a:t>8. Kantor Kas </a:t>
            </a:r>
            <a:r>
              <a:rPr lang="en-US" sz="1400" b="1" dirty="0" err="1">
                <a:solidFill>
                  <a:schemeClr val="tx1"/>
                </a:solidFill>
              </a:rPr>
              <a:t>Balamoa</a:t>
            </a:r>
            <a:r>
              <a:rPr lang="en-US" sz="1400" b="1" dirty="0">
                <a:solidFill>
                  <a:schemeClr val="tx1"/>
                </a:solidFill>
              </a:rPr>
              <a:t> – Utara Pasar </a:t>
            </a:r>
            <a:r>
              <a:rPr lang="en-US" sz="1400" b="1" dirty="0" err="1">
                <a:solidFill>
                  <a:schemeClr val="tx1"/>
                </a:solidFill>
              </a:rPr>
              <a:t>Balamoa</a:t>
            </a:r>
            <a:r>
              <a:rPr lang="en-US" sz="1400" b="1" dirty="0">
                <a:solidFill>
                  <a:schemeClr val="tx1"/>
                </a:solidFill>
              </a:rPr>
              <a:t>  </a:t>
            </a:r>
            <a:r>
              <a:rPr lang="id-ID" sz="1400" b="1" dirty="0">
                <a:solidFill>
                  <a:schemeClr val="tx1"/>
                </a:solidFill>
              </a:rPr>
              <a:t>depan </a:t>
            </a:r>
            <a:r>
              <a:rPr lang="en-US" sz="1400" b="1" dirty="0">
                <a:solidFill>
                  <a:schemeClr val="tx1"/>
                </a:solidFill>
              </a:rPr>
              <a:t>PT Tri Lestari </a:t>
            </a:r>
            <a:r>
              <a:rPr lang="en-US" sz="1400" b="1" dirty="0" err="1">
                <a:solidFill>
                  <a:schemeClr val="tx1"/>
                </a:solidFill>
              </a:rPr>
              <a:t>Sandang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</a:p>
          <a:p>
            <a:pPr marL="146050" indent="0">
              <a:buNone/>
            </a:pPr>
            <a:r>
              <a:rPr lang="en-US" sz="1400" b="1" dirty="0">
                <a:solidFill>
                  <a:schemeClr val="tx1"/>
                </a:solidFill>
              </a:rPr>
              <a:t>9. Kantor Kas </a:t>
            </a:r>
            <a:r>
              <a:rPr lang="en-US" sz="1400" b="1" dirty="0" err="1">
                <a:solidFill>
                  <a:schemeClr val="tx1"/>
                </a:solidFill>
              </a:rPr>
              <a:t>Pagerbarang</a:t>
            </a:r>
            <a:r>
              <a:rPr lang="en-US" sz="1400" b="1" dirty="0">
                <a:solidFill>
                  <a:schemeClr val="tx1"/>
                </a:solidFill>
              </a:rPr>
              <a:t> -  </a:t>
            </a:r>
            <a:r>
              <a:rPr lang="en-US" sz="1400" b="1" dirty="0" err="1">
                <a:solidFill>
                  <a:schemeClr val="tx1"/>
                </a:solidFill>
              </a:rPr>
              <a:t>Jl</a:t>
            </a:r>
            <a:r>
              <a:rPr lang="en-US" sz="1400" b="1" dirty="0">
                <a:solidFill>
                  <a:schemeClr val="tx1"/>
                </a:solidFill>
              </a:rPr>
              <a:t> Raya </a:t>
            </a:r>
            <a:r>
              <a:rPr lang="en-US" sz="1400" b="1" dirty="0" err="1">
                <a:solidFill>
                  <a:schemeClr val="tx1"/>
                </a:solidFill>
              </a:rPr>
              <a:t>Pagerbarang</a:t>
            </a:r>
            <a:r>
              <a:rPr lang="en-US" sz="1400" b="1" dirty="0">
                <a:solidFill>
                  <a:schemeClr val="tx1"/>
                </a:solidFill>
              </a:rPr>
              <a:t> No 01 Rt 05/02</a:t>
            </a:r>
          </a:p>
          <a:p>
            <a:pPr marL="146050" indent="0">
              <a:buNone/>
            </a:pPr>
            <a:r>
              <a:rPr lang="en-US" sz="1400" b="1" dirty="0">
                <a:solidFill>
                  <a:schemeClr val="tx1"/>
                </a:solidFill>
              </a:rPr>
              <a:t>10. Kantor Kas </a:t>
            </a:r>
            <a:r>
              <a:rPr lang="en-US" sz="1400" b="1" dirty="0" err="1">
                <a:solidFill>
                  <a:schemeClr val="tx1"/>
                </a:solidFill>
              </a:rPr>
              <a:t>Bumijawa</a:t>
            </a:r>
            <a:r>
              <a:rPr lang="en-US" sz="1400" b="1" dirty="0">
                <a:solidFill>
                  <a:schemeClr val="tx1"/>
                </a:solidFill>
              </a:rPr>
              <a:t> – </a:t>
            </a:r>
            <a:r>
              <a:rPr lang="en-US" sz="1400" b="1" dirty="0" err="1">
                <a:solidFill>
                  <a:schemeClr val="tx1"/>
                </a:solidFill>
              </a:rPr>
              <a:t>Kompleks</a:t>
            </a:r>
            <a:r>
              <a:rPr lang="en-US" sz="1400" b="1" dirty="0">
                <a:solidFill>
                  <a:schemeClr val="tx1"/>
                </a:solidFill>
              </a:rPr>
              <a:t> Pasar </a:t>
            </a:r>
            <a:r>
              <a:rPr lang="en-US" sz="1400" b="1" dirty="0" err="1">
                <a:solidFill>
                  <a:schemeClr val="tx1"/>
                </a:solidFill>
              </a:rPr>
              <a:t>Bumijawa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Jl</a:t>
            </a:r>
            <a:r>
              <a:rPr lang="en-US" sz="1400" b="1" dirty="0">
                <a:solidFill>
                  <a:schemeClr val="tx1"/>
                </a:solidFill>
              </a:rPr>
              <a:t> Raya </a:t>
            </a:r>
            <a:r>
              <a:rPr lang="en-US" sz="1400" b="1" dirty="0" err="1">
                <a:solidFill>
                  <a:schemeClr val="tx1"/>
                </a:solidFill>
              </a:rPr>
              <a:t>Bumijawa</a:t>
            </a:r>
            <a:r>
              <a:rPr lang="en-US" sz="1400" b="1" dirty="0">
                <a:solidFill>
                  <a:schemeClr val="tx1"/>
                </a:solidFill>
              </a:rPr>
              <a:t> RT 09/01</a:t>
            </a:r>
            <a:endParaRPr lang="id-ID" sz="1400" b="1" dirty="0">
              <a:solidFill>
                <a:schemeClr val="tx1"/>
              </a:solidFill>
            </a:endParaRPr>
          </a:p>
          <a:p>
            <a:pPr marL="146050" indent="0">
              <a:buNone/>
            </a:pPr>
            <a:r>
              <a:rPr lang="en-US" sz="1400" b="1" dirty="0">
                <a:solidFill>
                  <a:schemeClr val="tx1"/>
                </a:solidFill>
              </a:rPr>
              <a:t>11. </a:t>
            </a:r>
            <a:r>
              <a:rPr lang="id-ID" sz="1400" b="1" dirty="0">
                <a:solidFill>
                  <a:schemeClr val="tx1"/>
                </a:solidFill>
              </a:rPr>
              <a:t>Titik Layanan Pembayaran di Mall Pelayanan Publik, Jl.A. Yani Slawi</a:t>
            </a:r>
          </a:p>
          <a:p>
            <a:pPr marL="146050" indent="0">
              <a:buNone/>
            </a:pPr>
            <a:r>
              <a:rPr lang="en-US" sz="1400" b="1" dirty="0">
                <a:solidFill>
                  <a:schemeClr val="tx1"/>
                </a:solidFill>
              </a:rPr>
              <a:t>12. </a:t>
            </a:r>
            <a:r>
              <a:rPr lang="id-ID" sz="1400" b="1" dirty="0">
                <a:solidFill>
                  <a:schemeClr val="tx1"/>
                </a:solidFill>
              </a:rPr>
              <a:t>Titik Layanan Pembayaran di Kantor Dikbud Kabupaten Tegal</a:t>
            </a:r>
            <a:endParaRPr lang="en-US" sz="1400" b="1" dirty="0">
              <a:solidFill>
                <a:schemeClr val="tx1"/>
              </a:solidFill>
            </a:endParaRPr>
          </a:p>
          <a:p>
            <a:pPr marL="146050" indent="0">
              <a:buNone/>
            </a:pPr>
            <a:endParaRPr lang="en-US" sz="1400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2A5B465-04B5-5C48-ECF6-EDD265ABC6DE}"/>
              </a:ext>
            </a:extLst>
          </p:cNvPr>
          <p:cNvGrpSpPr/>
          <p:nvPr/>
        </p:nvGrpSpPr>
        <p:grpSpPr>
          <a:xfrm>
            <a:off x="-1" y="0"/>
            <a:ext cx="9400674" cy="5301573"/>
            <a:chOff x="-1" y="0"/>
            <a:chExt cx="9400674" cy="53015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46A6AF7-6E58-9C3F-93AF-BBE3EEB1B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-270" r="36464" b="87833"/>
            <a:stretch>
              <a:fillRect/>
            </a:stretch>
          </p:blipFill>
          <p:spPr>
            <a:xfrm>
              <a:off x="-1" y="0"/>
              <a:ext cx="3408947" cy="83418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18ECC8D-AF55-B8DD-EADA-F05017631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86658" r="40773" b="-1217"/>
            <a:stretch>
              <a:fillRect/>
            </a:stretch>
          </p:blipFill>
          <p:spPr>
            <a:xfrm>
              <a:off x="0" y="4069164"/>
              <a:ext cx="4010526" cy="123240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49D362F-04D0-3DD1-36FC-C42BAD982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8318" t="91517" r="-3556"/>
            <a:stretch>
              <a:fillRect/>
            </a:stretch>
          </p:blipFill>
          <p:spPr>
            <a:xfrm>
              <a:off x="6248400" y="4404554"/>
              <a:ext cx="3152273" cy="73894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2"/>
          <p:cNvSpPr txBox="1">
            <a:spLocks noGrp="1"/>
          </p:cNvSpPr>
          <p:nvPr>
            <p:ph type="title"/>
          </p:nvPr>
        </p:nvSpPr>
        <p:spPr>
          <a:xfrm>
            <a:off x="998034" y="778041"/>
            <a:ext cx="8229600" cy="9439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b="1" dirty="0">
                <a:solidFill>
                  <a:schemeClr val="tx1"/>
                </a:solidFill>
              </a:rPr>
              <a:t>PROGRAM KERJASAMA DENGAN PEMKAB TEGAL</a:t>
            </a:r>
            <a:br>
              <a:rPr lang="en-GB" b="1" dirty="0"/>
            </a:br>
            <a:endParaRPr sz="1600" b="1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51754" y="1360228"/>
            <a:ext cx="8313613" cy="4889356"/>
          </a:xfrm>
        </p:spPr>
        <p:txBody>
          <a:bodyPr/>
          <a:lstStyle/>
          <a:p>
            <a:pPr marL="146050" indent="0">
              <a:buNone/>
            </a:pPr>
            <a:r>
              <a:rPr lang="en-US" sz="1400" b="1" dirty="0">
                <a:solidFill>
                  <a:schemeClr val="tx1"/>
                </a:solidFill>
              </a:rPr>
              <a:t>1. </a:t>
            </a:r>
            <a:r>
              <a:rPr lang="en-US" sz="1400" b="1" dirty="0" err="1">
                <a:solidFill>
                  <a:schemeClr val="tx1"/>
                </a:solidFill>
              </a:rPr>
              <a:t>Pinjaman</a:t>
            </a:r>
            <a:r>
              <a:rPr lang="en-US" sz="1400" b="1" dirty="0">
                <a:solidFill>
                  <a:schemeClr val="tx1"/>
                </a:solidFill>
              </a:rPr>
              <a:t> Daerah </a:t>
            </a:r>
            <a:r>
              <a:rPr lang="en-US" sz="1400" b="1" dirty="0" err="1">
                <a:solidFill>
                  <a:schemeClr val="tx1"/>
                </a:solidFill>
              </a:rPr>
              <a:t>untuk</a:t>
            </a:r>
            <a:r>
              <a:rPr lang="en-US" sz="1400" b="1" dirty="0">
                <a:solidFill>
                  <a:schemeClr val="tx1"/>
                </a:solidFill>
              </a:rPr>
              <a:t> KURDA  (</a:t>
            </a:r>
            <a:r>
              <a:rPr lang="en-US" sz="1400" b="1" dirty="0" err="1">
                <a:solidFill>
                  <a:schemeClr val="tx1"/>
                </a:solidFill>
              </a:rPr>
              <a:t>Dinkop</a:t>
            </a:r>
            <a:r>
              <a:rPr lang="en-US" sz="1400" b="1" dirty="0">
                <a:solidFill>
                  <a:schemeClr val="tx1"/>
                </a:solidFill>
              </a:rPr>
              <a:t> UMKM)</a:t>
            </a:r>
          </a:p>
          <a:p>
            <a:pPr marL="146050" indent="0">
              <a:buNone/>
            </a:pPr>
            <a:r>
              <a:rPr lang="en-US" sz="1400" b="1" dirty="0">
                <a:solidFill>
                  <a:schemeClr val="tx1"/>
                </a:solidFill>
              </a:rPr>
              <a:t>2. </a:t>
            </a:r>
            <a:r>
              <a:rPr lang="en-US" sz="1400" b="1" dirty="0" err="1">
                <a:solidFill>
                  <a:schemeClr val="tx1"/>
                </a:solidFill>
              </a:rPr>
              <a:t>Penyaluran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Gaji</a:t>
            </a:r>
            <a:r>
              <a:rPr lang="en-US" sz="1400" b="1" dirty="0">
                <a:solidFill>
                  <a:schemeClr val="tx1"/>
                </a:solidFill>
              </a:rPr>
              <a:t> dan </a:t>
            </a:r>
            <a:r>
              <a:rPr lang="en-US" sz="1400" b="1" dirty="0" err="1">
                <a:solidFill>
                  <a:schemeClr val="tx1"/>
                </a:solidFill>
              </a:rPr>
              <a:t>Tunjangan</a:t>
            </a:r>
            <a:r>
              <a:rPr lang="en-US" sz="1400" b="1" dirty="0">
                <a:solidFill>
                  <a:schemeClr val="tx1"/>
                </a:solidFill>
              </a:rPr>
              <a:t> PPPK (BKD, BPKAD)</a:t>
            </a:r>
            <a:endParaRPr lang="id-ID" sz="1400" b="1" dirty="0">
              <a:solidFill>
                <a:schemeClr val="tx1"/>
              </a:solidFill>
            </a:endParaRPr>
          </a:p>
          <a:p>
            <a:pPr marL="146050" indent="0">
              <a:buNone/>
            </a:pPr>
            <a:r>
              <a:rPr lang="en-US" sz="1400" b="1" dirty="0">
                <a:solidFill>
                  <a:schemeClr val="tx1"/>
                </a:solidFill>
              </a:rPr>
              <a:t>3. </a:t>
            </a:r>
            <a:r>
              <a:rPr lang="id-ID" sz="1400" b="1" dirty="0">
                <a:solidFill>
                  <a:schemeClr val="tx1"/>
                </a:solidFill>
              </a:rPr>
              <a:t>Penyaluran Gaji Tenaga Harian Lepas (THL)</a:t>
            </a:r>
            <a:endParaRPr lang="en-US" sz="1400" b="1" dirty="0">
              <a:solidFill>
                <a:schemeClr val="tx1"/>
              </a:solidFill>
            </a:endParaRPr>
          </a:p>
          <a:p>
            <a:pPr marL="146050" indent="0">
              <a:buNone/>
            </a:pPr>
            <a:r>
              <a:rPr lang="en-US" sz="1400" b="1" dirty="0">
                <a:solidFill>
                  <a:schemeClr val="tx1"/>
                </a:solidFill>
              </a:rPr>
              <a:t>4. </a:t>
            </a:r>
            <a:r>
              <a:rPr lang="en-US" sz="1400" b="1" dirty="0" err="1">
                <a:solidFill>
                  <a:schemeClr val="tx1"/>
                </a:solidFill>
              </a:rPr>
              <a:t>Penyaluran</a:t>
            </a:r>
            <a:r>
              <a:rPr lang="en-US" sz="1400" b="1" dirty="0">
                <a:solidFill>
                  <a:schemeClr val="tx1"/>
                </a:solidFill>
              </a:rPr>
              <a:t> Dana </a:t>
            </a:r>
            <a:r>
              <a:rPr lang="en-US" sz="1400" b="1" dirty="0" err="1">
                <a:solidFill>
                  <a:schemeClr val="tx1"/>
                </a:solidFill>
              </a:rPr>
              <a:t>Subsidi</a:t>
            </a:r>
            <a:r>
              <a:rPr lang="en-US" sz="1400" b="1" dirty="0">
                <a:solidFill>
                  <a:schemeClr val="tx1"/>
                </a:solidFill>
              </a:rPr>
              <a:t> BBM (</a:t>
            </a:r>
            <a:r>
              <a:rPr lang="en-US" sz="1400" b="1" dirty="0" err="1">
                <a:solidFill>
                  <a:schemeClr val="tx1"/>
                </a:solidFill>
              </a:rPr>
              <a:t>Dinsos</a:t>
            </a:r>
            <a:r>
              <a:rPr lang="en-US" sz="1400" b="1" dirty="0">
                <a:solidFill>
                  <a:schemeClr val="tx1"/>
                </a:solidFill>
              </a:rPr>
              <a:t>)</a:t>
            </a:r>
          </a:p>
          <a:p>
            <a:pPr marL="146050" indent="0">
              <a:buNone/>
            </a:pPr>
            <a:r>
              <a:rPr lang="en-US" sz="1400" b="1" dirty="0">
                <a:solidFill>
                  <a:schemeClr val="tx1"/>
                </a:solidFill>
              </a:rPr>
              <a:t>5. </a:t>
            </a:r>
            <a:r>
              <a:rPr lang="en-US" sz="1400" b="1" dirty="0" err="1">
                <a:solidFill>
                  <a:schemeClr val="tx1"/>
                </a:solidFill>
              </a:rPr>
              <a:t>Penyaluran</a:t>
            </a:r>
            <a:r>
              <a:rPr lang="en-US" sz="1400" b="1" dirty="0">
                <a:solidFill>
                  <a:schemeClr val="tx1"/>
                </a:solidFill>
              </a:rPr>
              <a:t> Dana </a:t>
            </a:r>
            <a:r>
              <a:rPr lang="en-US" sz="1400" b="1" dirty="0" err="1">
                <a:solidFill>
                  <a:schemeClr val="tx1"/>
                </a:solidFill>
              </a:rPr>
              <a:t>Subsidi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Bagi</a:t>
            </a:r>
            <a:r>
              <a:rPr lang="en-US" sz="1400" b="1" dirty="0">
                <a:solidFill>
                  <a:schemeClr val="tx1"/>
                </a:solidFill>
              </a:rPr>
              <a:t> Hasil </a:t>
            </a:r>
            <a:r>
              <a:rPr lang="en-US" sz="1400" b="1" dirty="0" err="1">
                <a:solidFill>
                  <a:schemeClr val="tx1"/>
                </a:solidFill>
              </a:rPr>
              <a:t>Cukai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Tembakau</a:t>
            </a:r>
            <a:r>
              <a:rPr lang="en-US" sz="1400" b="1" dirty="0">
                <a:solidFill>
                  <a:schemeClr val="tx1"/>
                </a:solidFill>
              </a:rPr>
              <a:t> (</a:t>
            </a:r>
            <a:r>
              <a:rPr lang="en-US" sz="1400" b="1" dirty="0" err="1">
                <a:solidFill>
                  <a:schemeClr val="tx1"/>
                </a:solidFill>
              </a:rPr>
              <a:t>Dinsos</a:t>
            </a:r>
            <a:r>
              <a:rPr lang="en-US" sz="1400" b="1" dirty="0">
                <a:solidFill>
                  <a:schemeClr val="tx1"/>
                </a:solidFill>
              </a:rPr>
              <a:t>)</a:t>
            </a:r>
          </a:p>
          <a:p>
            <a:pPr marL="146050" indent="0">
              <a:buNone/>
            </a:pPr>
            <a:r>
              <a:rPr lang="en-US" sz="1400" b="1" dirty="0">
                <a:solidFill>
                  <a:schemeClr val="tx1"/>
                </a:solidFill>
              </a:rPr>
              <a:t>6. </a:t>
            </a:r>
            <a:r>
              <a:rPr lang="en-US" sz="1400" b="1" dirty="0" err="1">
                <a:solidFill>
                  <a:schemeClr val="tx1"/>
                </a:solidFill>
              </a:rPr>
              <a:t>Penyaluran</a:t>
            </a:r>
            <a:r>
              <a:rPr lang="en-US" sz="1400" b="1" dirty="0">
                <a:solidFill>
                  <a:schemeClr val="tx1"/>
                </a:solidFill>
              </a:rPr>
              <a:t> Dana </a:t>
            </a:r>
            <a:r>
              <a:rPr lang="en-US" sz="1400" b="1" dirty="0" err="1">
                <a:solidFill>
                  <a:schemeClr val="tx1"/>
                </a:solidFill>
              </a:rPr>
              <a:t>Bantuan</a:t>
            </a:r>
            <a:r>
              <a:rPr lang="en-US" sz="1400" b="1" dirty="0">
                <a:solidFill>
                  <a:schemeClr val="tx1"/>
                </a:solidFill>
              </a:rPr>
              <a:t> dan </a:t>
            </a:r>
            <a:r>
              <a:rPr lang="en-US" sz="1400" b="1" dirty="0" err="1">
                <a:solidFill>
                  <a:schemeClr val="tx1"/>
                </a:solidFill>
              </a:rPr>
              <a:t>Hibah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Untuk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Ormas</a:t>
            </a:r>
            <a:r>
              <a:rPr lang="en-US" sz="1400" b="1" dirty="0">
                <a:solidFill>
                  <a:schemeClr val="tx1"/>
                </a:solidFill>
              </a:rPr>
              <a:t> (Bagian </a:t>
            </a:r>
            <a:r>
              <a:rPr lang="en-US" sz="1400" b="1" dirty="0" err="1">
                <a:solidFill>
                  <a:schemeClr val="tx1"/>
                </a:solidFill>
              </a:rPr>
              <a:t>Kesra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Setda</a:t>
            </a:r>
            <a:r>
              <a:rPr lang="en-US" sz="1400" b="1" dirty="0">
                <a:solidFill>
                  <a:schemeClr val="tx1"/>
                </a:solidFill>
              </a:rPr>
              <a:t>)</a:t>
            </a:r>
          </a:p>
          <a:p>
            <a:pPr marL="146050" indent="0">
              <a:buNone/>
            </a:pPr>
            <a:r>
              <a:rPr lang="en-US" sz="1400" b="1" dirty="0">
                <a:solidFill>
                  <a:schemeClr val="tx1"/>
                </a:solidFill>
              </a:rPr>
              <a:t>7. </a:t>
            </a:r>
            <a:r>
              <a:rPr lang="en-US" sz="1400" b="1" dirty="0" err="1">
                <a:solidFill>
                  <a:schemeClr val="tx1"/>
                </a:solidFill>
              </a:rPr>
              <a:t>Penyaluran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Beasiswa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Untuk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Siswa</a:t>
            </a:r>
            <a:r>
              <a:rPr lang="en-US" sz="1400" b="1" dirty="0">
                <a:solidFill>
                  <a:schemeClr val="tx1"/>
                </a:solidFill>
              </a:rPr>
              <a:t> SD MI SMP MTs Miskin </a:t>
            </a:r>
            <a:r>
              <a:rPr lang="en-US" sz="1400" b="1" dirty="0" err="1">
                <a:solidFill>
                  <a:schemeClr val="tx1"/>
                </a:solidFill>
              </a:rPr>
              <a:t>Berprestasi</a:t>
            </a:r>
            <a:r>
              <a:rPr lang="en-US" sz="1400" b="1" dirty="0">
                <a:solidFill>
                  <a:schemeClr val="tx1"/>
                </a:solidFill>
              </a:rPr>
              <a:t> (</a:t>
            </a:r>
            <a:r>
              <a:rPr lang="en-US" sz="1400" b="1" dirty="0" err="1">
                <a:solidFill>
                  <a:schemeClr val="tx1"/>
                </a:solidFill>
              </a:rPr>
              <a:t>Dikbud</a:t>
            </a:r>
            <a:r>
              <a:rPr lang="en-US" sz="1400" b="1" dirty="0">
                <a:solidFill>
                  <a:schemeClr val="tx1"/>
                </a:solidFill>
              </a:rPr>
              <a:t>)</a:t>
            </a:r>
          </a:p>
          <a:p>
            <a:pPr marL="146050" indent="0">
              <a:buNone/>
            </a:pPr>
            <a:r>
              <a:rPr lang="en-US" sz="1400" b="1" dirty="0">
                <a:solidFill>
                  <a:schemeClr val="tx1"/>
                </a:solidFill>
              </a:rPr>
              <a:t>8. </a:t>
            </a:r>
            <a:r>
              <a:rPr lang="en-US" sz="1400" b="1" dirty="0" err="1">
                <a:solidFill>
                  <a:schemeClr val="tx1"/>
                </a:solidFill>
              </a:rPr>
              <a:t>Penyaluran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Kredit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Konstruksi</a:t>
            </a:r>
            <a:r>
              <a:rPr lang="en-US" sz="1400" b="1" dirty="0">
                <a:solidFill>
                  <a:schemeClr val="tx1"/>
                </a:solidFill>
              </a:rPr>
              <a:t> (Dikbud, DPU)</a:t>
            </a:r>
          </a:p>
          <a:p>
            <a:pPr marL="146050" indent="0">
              <a:buNone/>
            </a:pPr>
            <a:endParaRPr lang="en-US" sz="1400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4873106-4F57-A670-874F-5F010180B78B}"/>
              </a:ext>
            </a:extLst>
          </p:cNvPr>
          <p:cNvGrpSpPr/>
          <p:nvPr/>
        </p:nvGrpSpPr>
        <p:grpSpPr>
          <a:xfrm>
            <a:off x="-1" y="0"/>
            <a:ext cx="9400674" cy="5301573"/>
            <a:chOff x="-1" y="0"/>
            <a:chExt cx="9400674" cy="53015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3215C7F-4BAF-3C5E-CF3C-2071F79C1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-270" r="36464" b="87833"/>
            <a:stretch>
              <a:fillRect/>
            </a:stretch>
          </p:blipFill>
          <p:spPr>
            <a:xfrm>
              <a:off x="-1" y="0"/>
              <a:ext cx="3408947" cy="83418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FB2EE8C-33A2-7B82-C3B1-AA691320B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86658" r="40773" b="-1217"/>
            <a:stretch>
              <a:fillRect/>
            </a:stretch>
          </p:blipFill>
          <p:spPr>
            <a:xfrm>
              <a:off x="0" y="4069164"/>
              <a:ext cx="4010526" cy="123240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E0AE351-4018-938B-121D-2950739E5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8318" t="91517" r="-3556"/>
            <a:stretch>
              <a:fillRect/>
            </a:stretch>
          </p:blipFill>
          <p:spPr>
            <a:xfrm>
              <a:off x="6248400" y="4404554"/>
              <a:ext cx="3152273" cy="7389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2194985"/>
      </p:ext>
    </p:extLst>
  </p:cSld>
  <p:clrMapOvr>
    <a:masterClrMapping/>
  </p:clrMapOvr>
</p:sld>
</file>

<file path=ppt/theme/theme1.xml><?xml version="1.0" encoding="utf-8"?>
<a:theme xmlns:a="http://schemas.openxmlformats.org/drawingml/2006/main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1231</TotalTime>
  <Words>1118</Words>
  <Application>Microsoft Office PowerPoint</Application>
  <PresentationFormat>On-screen Show (16:9)</PresentationFormat>
  <Paragraphs>252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Lato</vt:lpstr>
      <vt:lpstr>Impact</vt:lpstr>
      <vt:lpstr>Montserrat</vt:lpstr>
      <vt:lpstr>Microsoft Sans Serif</vt:lpstr>
      <vt:lpstr>Average</vt:lpstr>
      <vt:lpstr>Calibri</vt:lpstr>
      <vt:lpstr>Arial</vt:lpstr>
      <vt:lpstr>Focus</vt:lpstr>
      <vt:lpstr>PROFIL PT BPR BANK TEGAL PERSERODA</vt:lpstr>
      <vt:lpstr>TOC</vt:lpstr>
      <vt:lpstr>TOC</vt:lpstr>
      <vt:lpstr>TOC</vt:lpstr>
      <vt:lpstr>TOC</vt:lpstr>
      <vt:lpstr>VISI BANK TEGAL</vt:lpstr>
      <vt:lpstr>MISI BANK TEGAL</vt:lpstr>
      <vt:lpstr>JARINGAN KANTOR DAN WILAYAH Kantor Pusat, Jl. A. Yani 11 Procot Slawi</vt:lpstr>
      <vt:lpstr>PROGRAM KERJASAMA DENGAN PEMKAB TEGAL </vt:lpstr>
      <vt:lpstr> PERKEMBANGAN LAPORAN KEUANGAN PERUSAHAAN</vt:lpstr>
      <vt:lpstr> PERKEMBANGAN LAPORAN KEUANGAN PERUSAHAAN</vt:lpstr>
      <vt:lpstr>RENCANA STRATEGIS 2024-2028 </vt:lpstr>
      <vt:lpstr>PRESTASI DAN PENGHARGAAN</vt:lpstr>
      <vt:lpstr>TERIMA KASIH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PROFIL PD. BPR BANK TEGAL GOTONG ROYONG</dc:title>
  <dc:creator>Asus</dc:creator>
  <cp:lastModifiedBy>Muhammad Agus Setiawan</cp:lastModifiedBy>
  <cp:revision>78</cp:revision>
  <cp:lastPrinted>2020-06-22T03:54:15Z</cp:lastPrinted>
  <dcterms:modified xsi:type="dcterms:W3CDTF">2026-01-20T03:40:02Z</dcterms:modified>
</cp:coreProperties>
</file>